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337" r:id="rId2"/>
    <p:sldId id="297" r:id="rId3"/>
    <p:sldId id="308" r:id="rId4"/>
    <p:sldId id="313" r:id="rId5"/>
    <p:sldId id="333" r:id="rId6"/>
    <p:sldId id="315" r:id="rId7"/>
    <p:sldId id="329" r:id="rId8"/>
    <p:sldId id="334" r:id="rId9"/>
    <p:sldId id="335" r:id="rId10"/>
    <p:sldId id="301" r:id="rId11"/>
    <p:sldId id="322" r:id="rId12"/>
    <p:sldId id="303" r:id="rId13"/>
    <p:sldId id="327"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03" autoAdjust="0"/>
    <p:restoredTop sz="94660"/>
  </p:normalViewPr>
  <p:slideViewPr>
    <p:cSldViewPr>
      <p:cViewPr>
        <p:scale>
          <a:sx n="83" d="100"/>
          <a:sy n="83" d="100"/>
        </p:scale>
        <p:origin x="-870"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C4DE37-F6BA-453D-B07D-87E6713DB1DD}" type="doc">
      <dgm:prSet loTypeId="urn:microsoft.com/office/officeart/2005/8/layout/chevron2" loCatId="process" qsTypeId="urn:microsoft.com/office/officeart/2005/8/quickstyle/simple5" qsCatId="simple" csTypeId="urn:microsoft.com/office/officeart/2005/8/colors/colorful5" csCatId="colorful" phldr="1"/>
      <dgm:spPr/>
      <dgm:t>
        <a:bodyPr/>
        <a:lstStyle/>
        <a:p>
          <a:endParaRPr lang="ru-RU"/>
        </a:p>
      </dgm:t>
    </dgm:pt>
    <dgm:pt modelId="{7FB2F31F-45D2-4334-ADAF-FA28297D0D4F}">
      <dgm:prSet/>
      <dgm:spPr>
        <a:ln>
          <a:solidFill>
            <a:schemeClr val="bg2"/>
          </a:solidFill>
        </a:ln>
      </dgm:spPr>
      <dgm:t>
        <a:bodyPr/>
        <a:lstStyle/>
        <a:p>
          <a:endParaRPr lang="ru-RU" dirty="0"/>
        </a:p>
      </dgm:t>
    </dgm:pt>
    <dgm:pt modelId="{F51254CE-885E-4939-90DB-020E83D21FDF}" type="parTrans" cxnId="{F8443F92-C272-4F71-B1BC-B79EEB742A1B}">
      <dgm:prSet/>
      <dgm:spPr/>
      <dgm:t>
        <a:bodyPr/>
        <a:lstStyle/>
        <a:p>
          <a:endParaRPr lang="ru-RU"/>
        </a:p>
      </dgm:t>
    </dgm:pt>
    <dgm:pt modelId="{61A1AD18-8036-46E7-B20D-D4A94125AB18}" type="sibTrans" cxnId="{F8443F92-C272-4F71-B1BC-B79EEB742A1B}">
      <dgm:prSet/>
      <dgm:spPr/>
      <dgm:t>
        <a:bodyPr/>
        <a:lstStyle/>
        <a:p>
          <a:endParaRPr lang="ru-RU"/>
        </a:p>
      </dgm:t>
    </dgm:pt>
    <dgm:pt modelId="{AB82E4D8-F578-4C70-AACA-FCBD79FCB248}">
      <dgm:prSet/>
      <dgm:spPr>
        <a:ln>
          <a:solidFill>
            <a:schemeClr val="bg2"/>
          </a:solidFill>
        </a:ln>
      </dgm:spPr>
      <dgm:t>
        <a:bodyPr/>
        <a:lstStyle/>
        <a:p>
          <a:r>
            <a:rPr lang="ru-RU" dirty="0"/>
            <a:t>Мүлікті меншіктенуге қатысты қоғамдық қатынастарды реттейтін құқықтық нормалар жүйесі;</a:t>
          </a:r>
        </a:p>
      </dgm:t>
    </dgm:pt>
    <dgm:pt modelId="{0B01E594-7EAE-4810-B603-DE4AA3D4FD0E}" type="parTrans" cxnId="{28A675DD-5C7D-4987-B99D-831A5FA8BE92}">
      <dgm:prSet/>
      <dgm:spPr/>
      <dgm:t>
        <a:bodyPr/>
        <a:lstStyle/>
        <a:p>
          <a:endParaRPr lang="ru-RU"/>
        </a:p>
      </dgm:t>
    </dgm:pt>
    <dgm:pt modelId="{BBB295C6-DB11-44E0-8897-05F375A77EDC}" type="sibTrans" cxnId="{28A675DD-5C7D-4987-B99D-831A5FA8BE92}">
      <dgm:prSet/>
      <dgm:spPr/>
      <dgm:t>
        <a:bodyPr/>
        <a:lstStyle/>
        <a:p>
          <a:endParaRPr lang="ru-RU"/>
        </a:p>
      </dgm:t>
    </dgm:pt>
    <dgm:pt modelId="{C14995B7-4292-4624-AD33-71DBF66A3EF5}">
      <dgm:prSet/>
      <dgm:spPr>
        <a:ln>
          <a:solidFill>
            <a:schemeClr val="bg2"/>
          </a:solidFill>
        </a:ln>
      </dgm:spPr>
      <dgm:t>
        <a:bodyPr/>
        <a:lstStyle/>
        <a:p>
          <a:endParaRPr lang="ru-RU" dirty="0"/>
        </a:p>
      </dgm:t>
    </dgm:pt>
    <dgm:pt modelId="{9DBA28DC-E122-418D-989A-77474E1779B2}" type="parTrans" cxnId="{FB7BA569-157B-4B5C-B262-13B676C0F258}">
      <dgm:prSet/>
      <dgm:spPr/>
      <dgm:t>
        <a:bodyPr/>
        <a:lstStyle/>
        <a:p>
          <a:endParaRPr lang="ru-RU"/>
        </a:p>
      </dgm:t>
    </dgm:pt>
    <dgm:pt modelId="{990E423E-E805-469F-AAA5-9BC33F8DAB5F}" type="sibTrans" cxnId="{FB7BA569-157B-4B5C-B262-13B676C0F258}">
      <dgm:prSet/>
      <dgm:spPr/>
      <dgm:t>
        <a:bodyPr/>
        <a:lstStyle/>
        <a:p>
          <a:endParaRPr lang="ru-RU"/>
        </a:p>
      </dgm:t>
    </dgm:pt>
    <dgm:pt modelId="{CFD08481-FF91-4EE1-AEEE-4F7C97A49CBE}">
      <dgm:prSet/>
      <dgm:spPr>
        <a:ln>
          <a:solidFill>
            <a:schemeClr val="bg2"/>
          </a:solidFill>
        </a:ln>
      </dgm:spPr>
      <dgm:t>
        <a:bodyPr/>
        <a:lstStyle/>
        <a:p>
          <a:endParaRPr lang="ru-RU" dirty="0"/>
        </a:p>
      </dgm:t>
    </dgm:pt>
    <dgm:pt modelId="{055B0B77-A600-4DD9-8835-BD49C4477B26}" type="parTrans" cxnId="{6A5C3C82-2032-4751-8FFB-CCF31023960C}">
      <dgm:prSet/>
      <dgm:spPr/>
      <dgm:t>
        <a:bodyPr/>
        <a:lstStyle/>
        <a:p>
          <a:endParaRPr lang="ru-RU"/>
        </a:p>
      </dgm:t>
    </dgm:pt>
    <dgm:pt modelId="{9CEE0B76-B907-458C-8237-6BE33881A599}" type="sibTrans" cxnId="{6A5C3C82-2032-4751-8FFB-CCF31023960C}">
      <dgm:prSet/>
      <dgm:spPr/>
      <dgm:t>
        <a:bodyPr/>
        <a:lstStyle/>
        <a:p>
          <a:endParaRPr lang="ru-RU"/>
        </a:p>
      </dgm:t>
    </dgm:pt>
    <dgm:pt modelId="{BC80BEEB-34C2-4BE1-BE5D-D3BF9317DC90}">
      <dgm:prSet phldrT="[Текст]" custT="1"/>
      <dgm:spPr>
        <a:solidFill>
          <a:srgbClr val="FFFF00"/>
        </a:solidFill>
        <a:ln>
          <a:solidFill>
            <a:srgbClr val="FFFF00"/>
          </a:solidFill>
        </a:ln>
      </dgm:spPr>
      <dgm:t>
        <a:bodyPr/>
        <a:lstStyle/>
        <a:p>
          <a:r>
            <a:rPr lang="kk-KZ" sz="2000" b="1" dirty="0" smtClean="0">
              <a:solidFill>
                <a:schemeClr val="bg1"/>
              </a:solidFill>
              <a:latin typeface="Times New Roman" panose="02020603050405020304" pitchFamily="18" charset="0"/>
              <a:cs typeface="Times New Roman" panose="02020603050405020304" pitchFamily="18" charset="0"/>
            </a:rPr>
            <a:t>1</a:t>
          </a:r>
          <a:endParaRPr lang="ru-RU" sz="2000" b="1" dirty="0">
            <a:solidFill>
              <a:schemeClr val="bg1"/>
            </a:solidFill>
            <a:latin typeface="Times New Roman" panose="02020603050405020304" pitchFamily="18" charset="0"/>
            <a:cs typeface="Times New Roman" panose="02020603050405020304" pitchFamily="18" charset="0"/>
          </a:endParaRPr>
        </a:p>
      </dgm:t>
    </dgm:pt>
    <dgm:pt modelId="{68D90302-88F8-4E86-8CC7-EF79E3BEE5E3}" type="sibTrans" cxnId="{1282CF60-61F5-4027-87F2-D42D25358C99}">
      <dgm:prSet/>
      <dgm:spPr/>
      <dgm:t>
        <a:bodyPr/>
        <a:lstStyle/>
        <a:p>
          <a:endParaRPr lang="ru-RU"/>
        </a:p>
      </dgm:t>
    </dgm:pt>
    <dgm:pt modelId="{C013FDD8-1A10-46CC-921E-C2B15819E4EA}" type="parTrans" cxnId="{1282CF60-61F5-4027-87F2-D42D25358C99}">
      <dgm:prSet/>
      <dgm:spPr/>
      <dgm:t>
        <a:bodyPr/>
        <a:lstStyle/>
        <a:p>
          <a:endParaRPr lang="ru-RU"/>
        </a:p>
      </dgm:t>
    </dgm:pt>
    <dgm:pt modelId="{C6ECECB4-EAE9-49F6-9EDB-5EBDB4D72323}">
      <dgm:prSet phldrT="[Текст]" custT="1"/>
      <dgm:spPr>
        <a:solidFill>
          <a:srgbClr val="FFFF00"/>
        </a:solidFill>
        <a:ln>
          <a:solidFill>
            <a:srgbClr val="FFFF00"/>
          </a:solidFill>
        </a:ln>
      </dgm:spPr>
      <dgm:t>
        <a:bodyPr/>
        <a:lstStyle/>
        <a:p>
          <a:r>
            <a:rPr lang="kk-KZ" sz="1800" b="1" i="0" dirty="0" smtClean="0">
              <a:solidFill>
                <a:schemeClr val="bg1"/>
              </a:solidFill>
              <a:latin typeface="Times New Roman" panose="02020603050405020304" pitchFamily="18" charset="0"/>
              <a:cs typeface="Times New Roman" panose="02020603050405020304" pitchFamily="18" charset="0"/>
            </a:rPr>
            <a:t>2</a:t>
          </a:r>
        </a:p>
      </dgm:t>
    </dgm:pt>
    <dgm:pt modelId="{FD5D666E-25F6-4DE2-B8D9-F945D5A467AD}" type="sibTrans" cxnId="{906F79AD-46FE-433D-8EAC-A358ADD77A6D}">
      <dgm:prSet/>
      <dgm:spPr/>
      <dgm:t>
        <a:bodyPr/>
        <a:lstStyle/>
        <a:p>
          <a:endParaRPr lang="ru-RU"/>
        </a:p>
      </dgm:t>
    </dgm:pt>
    <dgm:pt modelId="{E694EDAB-EC2B-4E0B-9AE2-947933264059}" type="parTrans" cxnId="{906F79AD-46FE-433D-8EAC-A358ADD77A6D}">
      <dgm:prSet/>
      <dgm:spPr/>
      <dgm:t>
        <a:bodyPr/>
        <a:lstStyle/>
        <a:p>
          <a:endParaRPr lang="ru-RU"/>
        </a:p>
      </dgm:t>
    </dgm:pt>
    <dgm:pt modelId="{4F00F208-F74A-4134-A0F2-D80F7F6794DC}">
      <dgm:prSet/>
      <dgm:spPr>
        <a:ln>
          <a:solidFill>
            <a:schemeClr val="bg2"/>
          </a:solidFill>
        </a:ln>
      </dgm:spPr>
      <dgm:t>
        <a:bodyPr/>
        <a:lstStyle/>
        <a:p>
          <a:r>
            <a:rPr lang="ru-RU" dirty="0" err="1" smtClean="0"/>
            <a:t>Заңнамалық</a:t>
          </a:r>
          <a:r>
            <a:rPr lang="ru-RU" dirty="0" smtClean="0"/>
            <a:t> </a:t>
          </a:r>
          <a:r>
            <a:rPr lang="ru-RU" dirty="0" err="1" smtClean="0"/>
            <a:t>тұрғыдан</a:t>
          </a:r>
          <a:r>
            <a:rPr lang="ru-RU" dirty="0" smtClean="0"/>
            <a:t> </a:t>
          </a:r>
          <a:r>
            <a:rPr lang="ru-RU" dirty="0" err="1" smtClean="0"/>
            <a:t>жан-жақты</a:t>
          </a:r>
          <a:r>
            <a:rPr lang="ru-RU" dirty="0" smtClean="0"/>
            <a:t> </a:t>
          </a:r>
          <a:r>
            <a:rPr lang="ru-RU" dirty="0" err="1" smtClean="0"/>
            <a:t>қамтамасыз</a:t>
          </a:r>
          <a:r>
            <a:rPr lang="ru-RU" dirty="0" smtClean="0"/>
            <a:t> </a:t>
          </a:r>
          <a:r>
            <a:rPr lang="ru-RU" dirty="0" err="1" smtClean="0"/>
            <a:t>етіліп</a:t>
          </a:r>
          <a:r>
            <a:rPr lang="ru-RU" dirty="0" smtClean="0"/>
            <a:t>, </a:t>
          </a:r>
          <a:r>
            <a:rPr lang="ru-RU" dirty="0" err="1" smtClean="0"/>
            <a:t>меншігіне</a:t>
          </a:r>
          <a:r>
            <a:rPr lang="ru-RU" dirty="0" smtClean="0"/>
            <a:t> </a:t>
          </a:r>
          <a:r>
            <a:rPr lang="ru-RU" dirty="0" err="1" smtClean="0"/>
            <a:t>бекітілген</a:t>
          </a:r>
          <a:r>
            <a:rPr lang="ru-RU" dirty="0" smtClean="0"/>
            <a:t> </a:t>
          </a:r>
          <a:r>
            <a:rPr lang="ru-RU" dirty="0" err="1" smtClean="0"/>
            <a:t>мүлікті</a:t>
          </a:r>
          <a:r>
            <a:rPr lang="ru-RU" dirty="0" smtClean="0"/>
            <a:t> </a:t>
          </a:r>
          <a:r>
            <a:rPr lang="ru-RU" dirty="0" err="1" smtClean="0"/>
            <a:t>меншіктенушінің</a:t>
          </a:r>
          <a:r>
            <a:rPr lang="ru-RU" dirty="0" smtClean="0"/>
            <a:t> </a:t>
          </a:r>
          <a:r>
            <a:rPr lang="ru-RU" dirty="0" err="1" smtClean="0"/>
            <a:t>өз</a:t>
          </a:r>
          <a:r>
            <a:rPr lang="ru-RU" dirty="0" smtClean="0"/>
            <a:t> </a:t>
          </a:r>
          <a:r>
            <a:rPr lang="ru-RU" dirty="0" err="1" smtClean="0"/>
            <a:t>қалауы</a:t>
          </a:r>
          <a:r>
            <a:rPr lang="ru-RU" dirty="0" smtClean="0"/>
            <a:t> мен </a:t>
          </a:r>
          <a:r>
            <a:rPr lang="ru-RU" dirty="0" err="1" smtClean="0"/>
            <a:t>мүддесіне</a:t>
          </a:r>
          <a:r>
            <a:rPr lang="ru-RU" dirty="0" smtClean="0"/>
            <a:t> </a:t>
          </a:r>
          <a:r>
            <a:rPr lang="ru-RU" dirty="0" err="1" smtClean="0"/>
            <a:t>орай</a:t>
          </a:r>
          <a:r>
            <a:rPr lang="ru-RU" dirty="0" smtClean="0"/>
            <a:t> </a:t>
          </a:r>
          <a:r>
            <a:rPr lang="ru-RU" dirty="0" err="1" smtClean="0"/>
            <a:t>иелену</a:t>
          </a:r>
          <a:r>
            <a:rPr lang="ru-RU" dirty="0" smtClean="0"/>
            <a:t>, </a:t>
          </a:r>
          <a:r>
            <a:rPr lang="ru-RU" dirty="0" err="1" smtClean="0"/>
            <a:t>пайдалану</a:t>
          </a:r>
          <a:r>
            <a:rPr lang="ru-RU" dirty="0" smtClean="0"/>
            <a:t> </a:t>
          </a:r>
          <a:r>
            <a:rPr lang="ru-RU" dirty="0" err="1" smtClean="0"/>
            <a:t>және</a:t>
          </a:r>
          <a:r>
            <a:rPr lang="ru-RU" dirty="0" smtClean="0"/>
            <a:t> </a:t>
          </a:r>
          <a:r>
            <a:rPr lang="ru-RU" dirty="0" err="1" smtClean="0"/>
            <a:t>оған</a:t>
          </a:r>
          <a:r>
            <a:rPr lang="ru-RU" dirty="0" smtClean="0"/>
            <a:t> </a:t>
          </a:r>
          <a:r>
            <a:rPr lang="ru-RU" dirty="0" err="1" smtClean="0"/>
            <a:t>билік</a:t>
          </a:r>
          <a:r>
            <a:rPr lang="ru-RU" dirty="0" smtClean="0"/>
            <a:t> </a:t>
          </a:r>
          <a:r>
            <a:rPr lang="ru-RU" dirty="0" err="1" smtClean="0"/>
            <a:t>ету</a:t>
          </a:r>
          <a:r>
            <a:rPr lang="ru-RU" dirty="0" smtClean="0"/>
            <a:t> </a:t>
          </a:r>
          <a:r>
            <a:rPr lang="ru-RU" dirty="0" err="1" smtClean="0"/>
            <a:t>мүмкіндігі</a:t>
          </a:r>
          <a:r>
            <a:rPr lang="ru-RU" dirty="0" smtClean="0"/>
            <a:t>, </a:t>
          </a:r>
          <a:r>
            <a:rPr lang="ru-RU" dirty="0" err="1" smtClean="0"/>
            <a:t>сондай-ақ</a:t>
          </a:r>
          <a:r>
            <a:rPr lang="ru-RU" dirty="0" smtClean="0"/>
            <a:t> </a:t>
          </a:r>
          <a:r>
            <a:rPr lang="ru-RU" dirty="0" err="1" smtClean="0"/>
            <a:t>өз</a:t>
          </a:r>
          <a:r>
            <a:rPr lang="ru-RU" dirty="0" smtClean="0"/>
            <a:t> </a:t>
          </a:r>
          <a:r>
            <a:rPr lang="ru-RU" dirty="0" err="1" smtClean="0"/>
            <a:t>шаруашылығының</a:t>
          </a:r>
          <a:r>
            <a:rPr lang="ru-RU" dirty="0" smtClean="0"/>
            <a:t> </a:t>
          </a:r>
          <a:r>
            <a:rPr lang="ru-RU" dirty="0" err="1" smtClean="0"/>
            <a:t>үстемдік</a:t>
          </a:r>
          <a:r>
            <a:rPr lang="ru-RU" dirty="0" smtClean="0"/>
            <a:t> </a:t>
          </a:r>
          <a:r>
            <a:rPr lang="ru-RU" dirty="0" err="1" smtClean="0"/>
            <a:t>аясына</a:t>
          </a:r>
          <a:r>
            <a:rPr lang="ru-RU" dirty="0" smtClean="0"/>
            <a:t> </a:t>
          </a:r>
          <a:r>
            <a:rPr lang="ru-RU" dirty="0" err="1" smtClean="0"/>
            <a:t>өзгелердің</a:t>
          </a:r>
          <a:r>
            <a:rPr lang="ru-RU" dirty="0" smtClean="0"/>
            <a:t> </a:t>
          </a:r>
          <a:r>
            <a:rPr lang="ru-RU" dirty="0" err="1" smtClean="0"/>
            <a:t>араласуына</a:t>
          </a:r>
          <a:r>
            <a:rPr lang="ru-RU" dirty="0" smtClean="0"/>
            <a:t> </a:t>
          </a:r>
          <a:r>
            <a:rPr lang="ru-RU" dirty="0" err="1" smtClean="0"/>
            <a:t>жол</a:t>
          </a:r>
          <a:r>
            <a:rPr lang="ru-RU" dirty="0" smtClean="0"/>
            <a:t> </a:t>
          </a:r>
          <a:r>
            <a:rPr lang="ru-RU" dirty="0" err="1" smtClean="0"/>
            <a:t>бермеу</a:t>
          </a:r>
          <a:r>
            <a:rPr lang="ru-RU" dirty="0" smtClean="0"/>
            <a:t> </a:t>
          </a:r>
          <a:r>
            <a:rPr lang="ru-RU" dirty="0" err="1" smtClean="0"/>
            <a:t>мүмкіндігі</a:t>
          </a:r>
          <a:r>
            <a:rPr lang="ru-RU" dirty="0" smtClean="0"/>
            <a:t>;</a:t>
          </a:r>
          <a:endParaRPr lang="ru-RU" dirty="0"/>
        </a:p>
      </dgm:t>
    </dgm:pt>
    <dgm:pt modelId="{0D565A62-CC21-47C4-94B7-1A3A7F65686C}" type="parTrans" cxnId="{BEEC987B-3F00-4131-B7E4-50487D7E2CF0}">
      <dgm:prSet/>
      <dgm:spPr/>
      <dgm:t>
        <a:bodyPr/>
        <a:lstStyle/>
        <a:p>
          <a:endParaRPr lang="ru-RU"/>
        </a:p>
      </dgm:t>
    </dgm:pt>
    <dgm:pt modelId="{6C336E93-CDCD-4080-B21A-40079990BD34}" type="sibTrans" cxnId="{BEEC987B-3F00-4131-B7E4-50487D7E2CF0}">
      <dgm:prSet/>
      <dgm:spPr/>
      <dgm:t>
        <a:bodyPr/>
        <a:lstStyle/>
        <a:p>
          <a:endParaRPr lang="ru-RU"/>
        </a:p>
      </dgm:t>
    </dgm:pt>
    <dgm:pt modelId="{690D889B-8855-43E7-8AFC-CC02B8CE3C93}">
      <dgm:prSet/>
      <dgm:spPr>
        <a:ln>
          <a:solidFill>
            <a:schemeClr val="bg2"/>
          </a:solidFill>
        </a:ln>
      </dgm:spPr>
      <dgm:t>
        <a:bodyPr/>
        <a:lstStyle/>
        <a:p>
          <a:endParaRPr lang="ru-RU" dirty="0"/>
        </a:p>
      </dgm:t>
    </dgm:pt>
    <dgm:pt modelId="{A1A59D89-D977-42FF-ACC2-4C5709AAC4E9}" type="parTrans" cxnId="{249E023B-0A18-4697-9D65-796564D75746}">
      <dgm:prSet/>
      <dgm:spPr/>
      <dgm:t>
        <a:bodyPr/>
        <a:lstStyle/>
        <a:p>
          <a:endParaRPr lang="ru-RU"/>
        </a:p>
      </dgm:t>
    </dgm:pt>
    <dgm:pt modelId="{95F7BB19-2FCB-44EC-909D-2A8DD7AAB3F5}" type="sibTrans" cxnId="{249E023B-0A18-4697-9D65-796564D75746}">
      <dgm:prSet/>
      <dgm:spPr/>
      <dgm:t>
        <a:bodyPr/>
        <a:lstStyle/>
        <a:p>
          <a:endParaRPr lang="ru-RU"/>
        </a:p>
      </dgm:t>
    </dgm:pt>
    <dgm:pt modelId="{7DCC9FCA-7965-4685-A7E2-10DFACC943E1}" type="pres">
      <dgm:prSet presAssocID="{46C4DE37-F6BA-453D-B07D-87E6713DB1DD}" presName="linearFlow" presStyleCnt="0">
        <dgm:presLayoutVars>
          <dgm:dir/>
          <dgm:animLvl val="lvl"/>
          <dgm:resizeHandles val="exact"/>
        </dgm:presLayoutVars>
      </dgm:prSet>
      <dgm:spPr/>
      <dgm:t>
        <a:bodyPr/>
        <a:lstStyle/>
        <a:p>
          <a:endParaRPr lang="ru-RU"/>
        </a:p>
      </dgm:t>
    </dgm:pt>
    <dgm:pt modelId="{9D13A579-E96A-483B-865A-2996CBD67288}" type="pres">
      <dgm:prSet presAssocID="{BC80BEEB-34C2-4BE1-BE5D-D3BF9317DC90}" presName="composite" presStyleCnt="0"/>
      <dgm:spPr/>
    </dgm:pt>
    <dgm:pt modelId="{E2A16B3A-B043-4FC9-B8A5-9A8AC3198C42}" type="pres">
      <dgm:prSet presAssocID="{BC80BEEB-34C2-4BE1-BE5D-D3BF9317DC90}" presName="parentText" presStyleLbl="alignNode1" presStyleIdx="0" presStyleCnt="2" custScaleX="102474" custLinFactNeighborY="-222">
        <dgm:presLayoutVars>
          <dgm:chMax val="1"/>
          <dgm:bulletEnabled val="1"/>
        </dgm:presLayoutVars>
      </dgm:prSet>
      <dgm:spPr/>
      <dgm:t>
        <a:bodyPr/>
        <a:lstStyle/>
        <a:p>
          <a:endParaRPr lang="ru-RU"/>
        </a:p>
      </dgm:t>
    </dgm:pt>
    <dgm:pt modelId="{D9F6AE6B-1F7A-4BD7-A56D-D578B21D09EF}" type="pres">
      <dgm:prSet presAssocID="{BC80BEEB-34C2-4BE1-BE5D-D3BF9317DC90}" presName="descendantText" presStyleLbl="alignAcc1" presStyleIdx="0" presStyleCnt="2" custLinFactNeighborX="188" custLinFactNeighborY="-220">
        <dgm:presLayoutVars>
          <dgm:bulletEnabled val="1"/>
        </dgm:presLayoutVars>
      </dgm:prSet>
      <dgm:spPr/>
      <dgm:t>
        <a:bodyPr/>
        <a:lstStyle/>
        <a:p>
          <a:endParaRPr lang="ru-RU"/>
        </a:p>
      </dgm:t>
    </dgm:pt>
    <dgm:pt modelId="{33B74558-7CFA-4888-A2D2-275F8783A6CD}" type="pres">
      <dgm:prSet presAssocID="{68D90302-88F8-4E86-8CC7-EF79E3BEE5E3}" presName="sp" presStyleCnt="0"/>
      <dgm:spPr/>
    </dgm:pt>
    <dgm:pt modelId="{CFCD2991-AF77-410F-8960-E49D345D1398}" type="pres">
      <dgm:prSet presAssocID="{C6ECECB4-EAE9-49F6-9EDB-5EBDB4D72323}" presName="composite" presStyleCnt="0"/>
      <dgm:spPr/>
    </dgm:pt>
    <dgm:pt modelId="{1BE8ECEF-6669-43C9-8A1E-BE93557974FF}" type="pres">
      <dgm:prSet presAssocID="{C6ECECB4-EAE9-49F6-9EDB-5EBDB4D72323}" presName="parentText" presStyleLbl="alignNode1" presStyleIdx="1" presStyleCnt="2">
        <dgm:presLayoutVars>
          <dgm:chMax val="1"/>
          <dgm:bulletEnabled val="1"/>
        </dgm:presLayoutVars>
      </dgm:prSet>
      <dgm:spPr/>
      <dgm:t>
        <a:bodyPr/>
        <a:lstStyle/>
        <a:p>
          <a:endParaRPr lang="ru-RU"/>
        </a:p>
      </dgm:t>
    </dgm:pt>
    <dgm:pt modelId="{1AA07558-3D0F-4A77-A7D0-3BD419DE04EF}" type="pres">
      <dgm:prSet presAssocID="{C6ECECB4-EAE9-49F6-9EDB-5EBDB4D72323}" presName="descendantText" presStyleLbl="alignAcc1" presStyleIdx="1" presStyleCnt="2">
        <dgm:presLayoutVars>
          <dgm:bulletEnabled val="1"/>
        </dgm:presLayoutVars>
      </dgm:prSet>
      <dgm:spPr/>
      <dgm:t>
        <a:bodyPr/>
        <a:lstStyle/>
        <a:p>
          <a:endParaRPr lang="ru-RU"/>
        </a:p>
      </dgm:t>
    </dgm:pt>
  </dgm:ptLst>
  <dgm:cxnLst>
    <dgm:cxn modelId="{9652B164-1696-4191-8006-D44CDA378CA3}" type="presOf" srcId="{CFD08481-FF91-4EE1-AEEE-4F7C97A49CBE}" destId="{D9F6AE6B-1F7A-4BD7-A56D-D578B21D09EF}" srcOrd="0" destOrd="3" presId="urn:microsoft.com/office/officeart/2005/8/layout/chevron2"/>
    <dgm:cxn modelId="{906F79AD-46FE-433D-8EAC-A358ADD77A6D}" srcId="{46C4DE37-F6BA-453D-B07D-87E6713DB1DD}" destId="{C6ECECB4-EAE9-49F6-9EDB-5EBDB4D72323}" srcOrd="1" destOrd="0" parTransId="{E694EDAB-EC2B-4E0B-9AE2-947933264059}" sibTransId="{FD5D666E-25F6-4DE2-B8D9-F945D5A467AD}"/>
    <dgm:cxn modelId="{C287C489-89A3-4AD2-96D2-457AF0533210}" type="presOf" srcId="{4F00F208-F74A-4134-A0F2-D80F7F6794DC}" destId="{1AA07558-3D0F-4A77-A7D0-3BD419DE04EF}" srcOrd="0" destOrd="0" presId="urn:microsoft.com/office/officeart/2005/8/layout/chevron2"/>
    <dgm:cxn modelId="{1282CF60-61F5-4027-87F2-D42D25358C99}" srcId="{46C4DE37-F6BA-453D-B07D-87E6713DB1DD}" destId="{BC80BEEB-34C2-4BE1-BE5D-D3BF9317DC90}" srcOrd="0" destOrd="0" parTransId="{C013FDD8-1A10-46CC-921E-C2B15819E4EA}" sibTransId="{68D90302-88F8-4E86-8CC7-EF79E3BEE5E3}"/>
    <dgm:cxn modelId="{28A675DD-5C7D-4987-B99D-831A5FA8BE92}" srcId="{BC80BEEB-34C2-4BE1-BE5D-D3BF9317DC90}" destId="{AB82E4D8-F578-4C70-AACA-FCBD79FCB248}" srcOrd="1" destOrd="0" parTransId="{0B01E594-7EAE-4810-B603-DE4AA3D4FD0E}" sibTransId="{BBB295C6-DB11-44E0-8897-05F375A77EDC}"/>
    <dgm:cxn modelId="{D5867606-D81C-497F-B217-BF5B2AB79751}" type="presOf" srcId="{BC80BEEB-34C2-4BE1-BE5D-D3BF9317DC90}" destId="{E2A16B3A-B043-4FC9-B8A5-9A8AC3198C42}" srcOrd="0" destOrd="0" presId="urn:microsoft.com/office/officeart/2005/8/layout/chevron2"/>
    <dgm:cxn modelId="{FB7BA569-157B-4B5C-B262-13B676C0F258}" srcId="{BC80BEEB-34C2-4BE1-BE5D-D3BF9317DC90}" destId="{C14995B7-4292-4624-AD33-71DBF66A3EF5}" srcOrd="2" destOrd="0" parTransId="{9DBA28DC-E122-418D-989A-77474E1779B2}" sibTransId="{990E423E-E805-469F-AAA5-9BC33F8DAB5F}"/>
    <dgm:cxn modelId="{D46ACE44-245E-4348-A79D-8819328C448E}" type="presOf" srcId="{C6ECECB4-EAE9-49F6-9EDB-5EBDB4D72323}" destId="{1BE8ECEF-6669-43C9-8A1E-BE93557974FF}" srcOrd="0" destOrd="0" presId="urn:microsoft.com/office/officeart/2005/8/layout/chevron2"/>
    <dgm:cxn modelId="{A0C45F66-8282-4919-A1D0-524DA17DA883}" type="presOf" srcId="{AB82E4D8-F578-4C70-AACA-FCBD79FCB248}" destId="{D9F6AE6B-1F7A-4BD7-A56D-D578B21D09EF}" srcOrd="0" destOrd="1" presId="urn:microsoft.com/office/officeart/2005/8/layout/chevron2"/>
    <dgm:cxn modelId="{714980C1-34D5-48DD-BBD0-B7D170FD5CDE}" type="presOf" srcId="{46C4DE37-F6BA-453D-B07D-87E6713DB1DD}" destId="{7DCC9FCA-7965-4685-A7E2-10DFACC943E1}" srcOrd="0" destOrd="0" presId="urn:microsoft.com/office/officeart/2005/8/layout/chevron2"/>
    <dgm:cxn modelId="{BEEC987B-3F00-4131-B7E4-50487D7E2CF0}" srcId="{C6ECECB4-EAE9-49F6-9EDB-5EBDB4D72323}" destId="{4F00F208-F74A-4134-A0F2-D80F7F6794DC}" srcOrd="0" destOrd="0" parTransId="{0D565A62-CC21-47C4-94B7-1A3A7F65686C}" sibTransId="{6C336E93-CDCD-4080-B21A-40079990BD34}"/>
    <dgm:cxn modelId="{6A5C3C82-2032-4751-8FFB-CCF31023960C}" srcId="{BC80BEEB-34C2-4BE1-BE5D-D3BF9317DC90}" destId="{CFD08481-FF91-4EE1-AEEE-4F7C97A49CBE}" srcOrd="3" destOrd="0" parTransId="{055B0B77-A600-4DD9-8835-BD49C4477B26}" sibTransId="{9CEE0B76-B907-458C-8237-6BE33881A599}"/>
    <dgm:cxn modelId="{58910B6D-F990-4046-8A0F-68D7DABC0EB0}" type="presOf" srcId="{690D889B-8855-43E7-8AFC-CC02B8CE3C93}" destId="{1AA07558-3D0F-4A77-A7D0-3BD419DE04EF}" srcOrd="0" destOrd="1" presId="urn:microsoft.com/office/officeart/2005/8/layout/chevron2"/>
    <dgm:cxn modelId="{99AA8CDE-379F-449C-BF72-2B4AC0077A94}" type="presOf" srcId="{C14995B7-4292-4624-AD33-71DBF66A3EF5}" destId="{D9F6AE6B-1F7A-4BD7-A56D-D578B21D09EF}" srcOrd="0" destOrd="2" presId="urn:microsoft.com/office/officeart/2005/8/layout/chevron2"/>
    <dgm:cxn modelId="{249E023B-0A18-4697-9D65-796564D75746}" srcId="{C6ECECB4-EAE9-49F6-9EDB-5EBDB4D72323}" destId="{690D889B-8855-43E7-8AFC-CC02B8CE3C93}" srcOrd="1" destOrd="0" parTransId="{A1A59D89-D977-42FF-ACC2-4C5709AAC4E9}" sibTransId="{95F7BB19-2FCB-44EC-909D-2A8DD7AAB3F5}"/>
    <dgm:cxn modelId="{F8443F92-C272-4F71-B1BC-B79EEB742A1B}" srcId="{BC80BEEB-34C2-4BE1-BE5D-D3BF9317DC90}" destId="{7FB2F31F-45D2-4334-ADAF-FA28297D0D4F}" srcOrd="0" destOrd="0" parTransId="{F51254CE-885E-4939-90DB-020E83D21FDF}" sibTransId="{61A1AD18-8036-46E7-B20D-D4A94125AB18}"/>
    <dgm:cxn modelId="{1FD69899-5C89-4095-8673-86967EC83E97}" type="presOf" srcId="{7FB2F31F-45D2-4334-ADAF-FA28297D0D4F}" destId="{D9F6AE6B-1F7A-4BD7-A56D-D578B21D09EF}" srcOrd="0" destOrd="0" presId="urn:microsoft.com/office/officeart/2005/8/layout/chevron2"/>
    <dgm:cxn modelId="{54020573-EA64-4DDC-ACC3-AE0164893CDA}" type="presParOf" srcId="{7DCC9FCA-7965-4685-A7E2-10DFACC943E1}" destId="{9D13A579-E96A-483B-865A-2996CBD67288}" srcOrd="0" destOrd="0" presId="urn:microsoft.com/office/officeart/2005/8/layout/chevron2"/>
    <dgm:cxn modelId="{60F368EF-DB6B-4B44-80F7-E74EF2DAC54B}" type="presParOf" srcId="{9D13A579-E96A-483B-865A-2996CBD67288}" destId="{E2A16B3A-B043-4FC9-B8A5-9A8AC3198C42}" srcOrd="0" destOrd="0" presId="urn:microsoft.com/office/officeart/2005/8/layout/chevron2"/>
    <dgm:cxn modelId="{05EE5C18-D28E-43B2-A3FC-7ECD9EAFEA4A}" type="presParOf" srcId="{9D13A579-E96A-483B-865A-2996CBD67288}" destId="{D9F6AE6B-1F7A-4BD7-A56D-D578B21D09EF}" srcOrd="1" destOrd="0" presId="urn:microsoft.com/office/officeart/2005/8/layout/chevron2"/>
    <dgm:cxn modelId="{B44A480B-3C9A-4013-B8A2-0939CE4A268E}" type="presParOf" srcId="{7DCC9FCA-7965-4685-A7E2-10DFACC943E1}" destId="{33B74558-7CFA-4888-A2D2-275F8783A6CD}" srcOrd="1" destOrd="0" presId="urn:microsoft.com/office/officeart/2005/8/layout/chevron2"/>
    <dgm:cxn modelId="{B7FDDDBA-61DB-414C-9FB8-2A7D5217C101}" type="presParOf" srcId="{7DCC9FCA-7965-4685-A7E2-10DFACC943E1}" destId="{CFCD2991-AF77-410F-8960-E49D345D1398}" srcOrd="2" destOrd="0" presId="urn:microsoft.com/office/officeart/2005/8/layout/chevron2"/>
    <dgm:cxn modelId="{8C40F596-40E5-4CA0-B795-6DC55D9D8B02}" type="presParOf" srcId="{CFCD2991-AF77-410F-8960-E49D345D1398}" destId="{1BE8ECEF-6669-43C9-8A1E-BE93557974FF}" srcOrd="0" destOrd="0" presId="urn:microsoft.com/office/officeart/2005/8/layout/chevron2"/>
    <dgm:cxn modelId="{467E745D-9303-44C3-A6D1-3972A8FF26CB}" type="presParOf" srcId="{CFCD2991-AF77-410F-8960-E49D345D1398}" destId="{1AA07558-3D0F-4A77-A7D0-3BD419DE04E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2DAD054-53BA-42D5-801A-EACF9EC7C72C}"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ru-RU"/>
        </a:p>
      </dgm:t>
    </dgm:pt>
    <dgm:pt modelId="{318C35C7-9455-4ED7-B1D9-8AD4CB2BA031}" type="pres">
      <dgm:prSet presAssocID="{B2DAD054-53BA-42D5-801A-EACF9EC7C72C}" presName="list" presStyleCnt="0">
        <dgm:presLayoutVars>
          <dgm:dir/>
          <dgm:animLvl val="lvl"/>
        </dgm:presLayoutVars>
      </dgm:prSet>
      <dgm:spPr/>
      <dgm:t>
        <a:bodyPr/>
        <a:lstStyle/>
        <a:p>
          <a:endParaRPr lang="ru-RU"/>
        </a:p>
      </dgm:t>
    </dgm:pt>
  </dgm:ptLst>
  <dgm:cxnLst>
    <dgm:cxn modelId="{5206764D-FA78-4234-9202-455A0E69FAF2}" type="presOf" srcId="{B2DAD054-53BA-42D5-801A-EACF9EC7C72C}" destId="{318C35C7-9455-4ED7-B1D9-8AD4CB2BA031}" srcOrd="0"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A16B3A-B043-4FC9-B8A5-9A8AC3198C42}">
      <dsp:nvSpPr>
        <dsp:cNvPr id="0" name=""/>
        <dsp:cNvSpPr/>
      </dsp:nvSpPr>
      <dsp:spPr>
        <a:xfrm rot="5400000">
          <a:off x="-340215" y="330104"/>
          <a:ext cx="2335515" cy="1675307"/>
        </a:xfrm>
        <a:prstGeom prst="chevron">
          <a:avLst/>
        </a:prstGeom>
        <a:solidFill>
          <a:srgbClr val="FFFF00"/>
        </a:solidFill>
        <a:ln w="9525" cap="flat" cmpd="sng" algn="ctr">
          <a:solidFill>
            <a:srgbClr val="FFFF00"/>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solidFill>
                <a:schemeClr val="bg1"/>
              </a:solidFill>
              <a:latin typeface="Times New Roman" panose="02020603050405020304" pitchFamily="18" charset="0"/>
              <a:cs typeface="Times New Roman" panose="02020603050405020304" pitchFamily="18" charset="0"/>
            </a:rPr>
            <a:t>1</a:t>
          </a:r>
          <a:endParaRPr lang="ru-RU" sz="2000" b="1" kern="1200" dirty="0">
            <a:solidFill>
              <a:schemeClr val="bg1"/>
            </a:solidFill>
            <a:latin typeface="Times New Roman" panose="02020603050405020304" pitchFamily="18" charset="0"/>
            <a:cs typeface="Times New Roman" panose="02020603050405020304" pitchFamily="18" charset="0"/>
          </a:endParaRPr>
        </a:p>
      </dsp:txBody>
      <dsp:txXfrm rot="-5400000">
        <a:off x="-10110" y="837654"/>
        <a:ext cx="1675307" cy="660208"/>
      </dsp:txXfrm>
    </dsp:sp>
    <dsp:sp modelId="{D9F6AE6B-1F7A-4BD7-A56D-D578B21D09EF}">
      <dsp:nvSpPr>
        <dsp:cNvPr id="0" name=""/>
        <dsp:cNvSpPr/>
      </dsp:nvSpPr>
      <dsp:spPr>
        <a:xfrm rot="5400000">
          <a:off x="4064943" y="-2419970"/>
          <a:ext cx="1518085" cy="6358026"/>
        </a:xfrm>
        <a:prstGeom prst="round2SameRect">
          <a:avLst/>
        </a:prstGeom>
        <a:solidFill>
          <a:schemeClr val="lt1">
            <a:alpha val="90000"/>
            <a:hueOff val="0"/>
            <a:satOff val="0"/>
            <a:lumOff val="0"/>
            <a:alphaOff val="0"/>
          </a:schemeClr>
        </a:solidFill>
        <a:ln w="9525" cap="flat" cmpd="sng" algn="ctr">
          <a:solidFill>
            <a:schemeClr val="bg2"/>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endParaRPr lang="ru-RU" sz="1500" kern="1200" dirty="0"/>
        </a:p>
        <a:p>
          <a:pPr marL="114300" lvl="1" indent="-114300" algn="l" defTabSz="666750">
            <a:lnSpc>
              <a:spcPct val="90000"/>
            </a:lnSpc>
            <a:spcBef>
              <a:spcPct val="0"/>
            </a:spcBef>
            <a:spcAft>
              <a:spcPct val="15000"/>
            </a:spcAft>
            <a:buChar char="••"/>
          </a:pPr>
          <a:r>
            <a:rPr lang="ru-RU" sz="1500" kern="1200" dirty="0"/>
            <a:t>Мүлікті меншіктенуге қатысты қоғамдық қатынастарды реттейтін құқықтық нормалар жүйесі;</a:t>
          </a:r>
        </a:p>
        <a:p>
          <a:pPr marL="114300" lvl="1" indent="-114300" algn="l" defTabSz="666750">
            <a:lnSpc>
              <a:spcPct val="90000"/>
            </a:lnSpc>
            <a:spcBef>
              <a:spcPct val="0"/>
            </a:spcBef>
            <a:spcAft>
              <a:spcPct val="15000"/>
            </a:spcAft>
            <a:buChar char="••"/>
          </a:pPr>
          <a:endParaRPr lang="ru-RU" sz="1500" kern="1200" dirty="0"/>
        </a:p>
        <a:p>
          <a:pPr marL="114300" lvl="1" indent="-114300" algn="l" defTabSz="666750">
            <a:lnSpc>
              <a:spcPct val="90000"/>
            </a:lnSpc>
            <a:spcBef>
              <a:spcPct val="0"/>
            </a:spcBef>
            <a:spcAft>
              <a:spcPct val="15000"/>
            </a:spcAft>
            <a:buChar char="••"/>
          </a:pPr>
          <a:endParaRPr lang="ru-RU" sz="1500" kern="1200" dirty="0"/>
        </a:p>
      </dsp:txBody>
      <dsp:txXfrm rot="-5400000">
        <a:off x="1644973" y="74107"/>
        <a:ext cx="6283919" cy="1369871"/>
      </dsp:txXfrm>
    </dsp:sp>
    <dsp:sp modelId="{1BE8ECEF-6669-43C9-8A1E-BE93557974FF}">
      <dsp:nvSpPr>
        <dsp:cNvPr id="0" name=""/>
        <dsp:cNvSpPr/>
      </dsp:nvSpPr>
      <dsp:spPr>
        <a:xfrm rot="5400000">
          <a:off x="-360438" y="2404159"/>
          <a:ext cx="2335515" cy="1634861"/>
        </a:xfrm>
        <a:prstGeom prst="chevron">
          <a:avLst/>
        </a:prstGeom>
        <a:solidFill>
          <a:srgbClr val="FFFF00"/>
        </a:solidFill>
        <a:ln w="9525" cap="flat" cmpd="sng" algn="ctr">
          <a:solidFill>
            <a:srgbClr val="FFFF00"/>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kk-KZ" sz="1800" b="1" i="0" kern="1200" dirty="0" smtClean="0">
              <a:solidFill>
                <a:schemeClr val="bg1"/>
              </a:solidFill>
              <a:latin typeface="Times New Roman" panose="02020603050405020304" pitchFamily="18" charset="0"/>
              <a:cs typeface="Times New Roman" panose="02020603050405020304" pitchFamily="18" charset="0"/>
            </a:rPr>
            <a:t>2</a:t>
          </a:r>
        </a:p>
      </dsp:txBody>
      <dsp:txXfrm rot="-5400000">
        <a:off x="-10110" y="2871263"/>
        <a:ext cx="1634861" cy="700654"/>
      </dsp:txXfrm>
    </dsp:sp>
    <dsp:sp modelId="{1AA07558-3D0F-4A77-A7D0-3BD419DE04EF}">
      <dsp:nvSpPr>
        <dsp:cNvPr id="0" name=""/>
        <dsp:cNvSpPr/>
      </dsp:nvSpPr>
      <dsp:spPr>
        <a:xfrm rot="5400000">
          <a:off x="4044720" y="-366139"/>
          <a:ext cx="1518085" cy="6358026"/>
        </a:xfrm>
        <a:prstGeom prst="round2SameRect">
          <a:avLst/>
        </a:prstGeom>
        <a:solidFill>
          <a:schemeClr val="lt1">
            <a:alpha val="90000"/>
            <a:hueOff val="0"/>
            <a:satOff val="0"/>
            <a:lumOff val="0"/>
            <a:alphaOff val="0"/>
          </a:schemeClr>
        </a:solidFill>
        <a:ln w="9525" cap="flat" cmpd="sng" algn="ctr">
          <a:solidFill>
            <a:schemeClr val="bg2"/>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ru-RU" sz="1500" kern="1200" dirty="0" err="1" smtClean="0"/>
            <a:t>Заңнамалық</a:t>
          </a:r>
          <a:r>
            <a:rPr lang="ru-RU" sz="1500" kern="1200" dirty="0" smtClean="0"/>
            <a:t> </a:t>
          </a:r>
          <a:r>
            <a:rPr lang="ru-RU" sz="1500" kern="1200" dirty="0" err="1" smtClean="0"/>
            <a:t>тұрғыдан</a:t>
          </a:r>
          <a:r>
            <a:rPr lang="ru-RU" sz="1500" kern="1200" dirty="0" smtClean="0"/>
            <a:t> </a:t>
          </a:r>
          <a:r>
            <a:rPr lang="ru-RU" sz="1500" kern="1200" dirty="0" err="1" smtClean="0"/>
            <a:t>жан-жақты</a:t>
          </a:r>
          <a:r>
            <a:rPr lang="ru-RU" sz="1500" kern="1200" dirty="0" smtClean="0"/>
            <a:t> </a:t>
          </a:r>
          <a:r>
            <a:rPr lang="ru-RU" sz="1500" kern="1200" dirty="0" err="1" smtClean="0"/>
            <a:t>қамтамасыз</a:t>
          </a:r>
          <a:r>
            <a:rPr lang="ru-RU" sz="1500" kern="1200" dirty="0" smtClean="0"/>
            <a:t> </a:t>
          </a:r>
          <a:r>
            <a:rPr lang="ru-RU" sz="1500" kern="1200" dirty="0" err="1" smtClean="0"/>
            <a:t>етіліп</a:t>
          </a:r>
          <a:r>
            <a:rPr lang="ru-RU" sz="1500" kern="1200" dirty="0" smtClean="0"/>
            <a:t>, </a:t>
          </a:r>
          <a:r>
            <a:rPr lang="ru-RU" sz="1500" kern="1200" dirty="0" err="1" smtClean="0"/>
            <a:t>меншігіне</a:t>
          </a:r>
          <a:r>
            <a:rPr lang="ru-RU" sz="1500" kern="1200" dirty="0" smtClean="0"/>
            <a:t> </a:t>
          </a:r>
          <a:r>
            <a:rPr lang="ru-RU" sz="1500" kern="1200" dirty="0" err="1" smtClean="0"/>
            <a:t>бекітілген</a:t>
          </a:r>
          <a:r>
            <a:rPr lang="ru-RU" sz="1500" kern="1200" dirty="0" smtClean="0"/>
            <a:t> </a:t>
          </a:r>
          <a:r>
            <a:rPr lang="ru-RU" sz="1500" kern="1200" dirty="0" err="1" smtClean="0"/>
            <a:t>мүлікті</a:t>
          </a:r>
          <a:r>
            <a:rPr lang="ru-RU" sz="1500" kern="1200" dirty="0" smtClean="0"/>
            <a:t> </a:t>
          </a:r>
          <a:r>
            <a:rPr lang="ru-RU" sz="1500" kern="1200" dirty="0" err="1" smtClean="0"/>
            <a:t>меншіктенушінің</a:t>
          </a:r>
          <a:r>
            <a:rPr lang="ru-RU" sz="1500" kern="1200" dirty="0" smtClean="0"/>
            <a:t> </a:t>
          </a:r>
          <a:r>
            <a:rPr lang="ru-RU" sz="1500" kern="1200" dirty="0" err="1" smtClean="0"/>
            <a:t>өз</a:t>
          </a:r>
          <a:r>
            <a:rPr lang="ru-RU" sz="1500" kern="1200" dirty="0" smtClean="0"/>
            <a:t> </a:t>
          </a:r>
          <a:r>
            <a:rPr lang="ru-RU" sz="1500" kern="1200" dirty="0" err="1" smtClean="0"/>
            <a:t>қалауы</a:t>
          </a:r>
          <a:r>
            <a:rPr lang="ru-RU" sz="1500" kern="1200" dirty="0" smtClean="0"/>
            <a:t> мен </a:t>
          </a:r>
          <a:r>
            <a:rPr lang="ru-RU" sz="1500" kern="1200" dirty="0" err="1" smtClean="0"/>
            <a:t>мүддесіне</a:t>
          </a:r>
          <a:r>
            <a:rPr lang="ru-RU" sz="1500" kern="1200" dirty="0" smtClean="0"/>
            <a:t> </a:t>
          </a:r>
          <a:r>
            <a:rPr lang="ru-RU" sz="1500" kern="1200" dirty="0" err="1" smtClean="0"/>
            <a:t>орай</a:t>
          </a:r>
          <a:r>
            <a:rPr lang="ru-RU" sz="1500" kern="1200" dirty="0" smtClean="0"/>
            <a:t> </a:t>
          </a:r>
          <a:r>
            <a:rPr lang="ru-RU" sz="1500" kern="1200" dirty="0" err="1" smtClean="0"/>
            <a:t>иелену</a:t>
          </a:r>
          <a:r>
            <a:rPr lang="ru-RU" sz="1500" kern="1200" dirty="0" smtClean="0"/>
            <a:t>, </a:t>
          </a:r>
          <a:r>
            <a:rPr lang="ru-RU" sz="1500" kern="1200" dirty="0" err="1" smtClean="0"/>
            <a:t>пайдалану</a:t>
          </a:r>
          <a:r>
            <a:rPr lang="ru-RU" sz="1500" kern="1200" dirty="0" smtClean="0"/>
            <a:t> </a:t>
          </a:r>
          <a:r>
            <a:rPr lang="ru-RU" sz="1500" kern="1200" dirty="0" err="1" smtClean="0"/>
            <a:t>және</a:t>
          </a:r>
          <a:r>
            <a:rPr lang="ru-RU" sz="1500" kern="1200" dirty="0" smtClean="0"/>
            <a:t> </a:t>
          </a:r>
          <a:r>
            <a:rPr lang="ru-RU" sz="1500" kern="1200" dirty="0" err="1" smtClean="0"/>
            <a:t>оған</a:t>
          </a:r>
          <a:r>
            <a:rPr lang="ru-RU" sz="1500" kern="1200" dirty="0" smtClean="0"/>
            <a:t> </a:t>
          </a:r>
          <a:r>
            <a:rPr lang="ru-RU" sz="1500" kern="1200" dirty="0" err="1" smtClean="0"/>
            <a:t>билік</a:t>
          </a:r>
          <a:r>
            <a:rPr lang="ru-RU" sz="1500" kern="1200" dirty="0" smtClean="0"/>
            <a:t> </a:t>
          </a:r>
          <a:r>
            <a:rPr lang="ru-RU" sz="1500" kern="1200" dirty="0" err="1" smtClean="0"/>
            <a:t>ету</a:t>
          </a:r>
          <a:r>
            <a:rPr lang="ru-RU" sz="1500" kern="1200" dirty="0" smtClean="0"/>
            <a:t> </a:t>
          </a:r>
          <a:r>
            <a:rPr lang="ru-RU" sz="1500" kern="1200" dirty="0" err="1" smtClean="0"/>
            <a:t>мүмкіндігі</a:t>
          </a:r>
          <a:r>
            <a:rPr lang="ru-RU" sz="1500" kern="1200" dirty="0" smtClean="0"/>
            <a:t>, </a:t>
          </a:r>
          <a:r>
            <a:rPr lang="ru-RU" sz="1500" kern="1200" dirty="0" err="1" smtClean="0"/>
            <a:t>сондай-ақ</a:t>
          </a:r>
          <a:r>
            <a:rPr lang="ru-RU" sz="1500" kern="1200" dirty="0" smtClean="0"/>
            <a:t> </a:t>
          </a:r>
          <a:r>
            <a:rPr lang="ru-RU" sz="1500" kern="1200" dirty="0" err="1" smtClean="0"/>
            <a:t>өз</a:t>
          </a:r>
          <a:r>
            <a:rPr lang="ru-RU" sz="1500" kern="1200" dirty="0" smtClean="0"/>
            <a:t> </a:t>
          </a:r>
          <a:r>
            <a:rPr lang="ru-RU" sz="1500" kern="1200" dirty="0" err="1" smtClean="0"/>
            <a:t>шаруашылығының</a:t>
          </a:r>
          <a:r>
            <a:rPr lang="ru-RU" sz="1500" kern="1200" dirty="0" smtClean="0"/>
            <a:t> </a:t>
          </a:r>
          <a:r>
            <a:rPr lang="ru-RU" sz="1500" kern="1200" dirty="0" err="1" smtClean="0"/>
            <a:t>үстемдік</a:t>
          </a:r>
          <a:r>
            <a:rPr lang="ru-RU" sz="1500" kern="1200" dirty="0" smtClean="0"/>
            <a:t> </a:t>
          </a:r>
          <a:r>
            <a:rPr lang="ru-RU" sz="1500" kern="1200" dirty="0" err="1" smtClean="0"/>
            <a:t>аясына</a:t>
          </a:r>
          <a:r>
            <a:rPr lang="ru-RU" sz="1500" kern="1200" dirty="0" smtClean="0"/>
            <a:t> </a:t>
          </a:r>
          <a:r>
            <a:rPr lang="ru-RU" sz="1500" kern="1200" dirty="0" err="1" smtClean="0"/>
            <a:t>өзгелердің</a:t>
          </a:r>
          <a:r>
            <a:rPr lang="ru-RU" sz="1500" kern="1200" dirty="0" smtClean="0"/>
            <a:t> </a:t>
          </a:r>
          <a:r>
            <a:rPr lang="ru-RU" sz="1500" kern="1200" dirty="0" err="1" smtClean="0"/>
            <a:t>араласуына</a:t>
          </a:r>
          <a:r>
            <a:rPr lang="ru-RU" sz="1500" kern="1200" dirty="0" smtClean="0"/>
            <a:t> </a:t>
          </a:r>
          <a:r>
            <a:rPr lang="ru-RU" sz="1500" kern="1200" dirty="0" err="1" smtClean="0"/>
            <a:t>жол</a:t>
          </a:r>
          <a:r>
            <a:rPr lang="ru-RU" sz="1500" kern="1200" dirty="0" smtClean="0"/>
            <a:t> </a:t>
          </a:r>
          <a:r>
            <a:rPr lang="ru-RU" sz="1500" kern="1200" dirty="0" err="1" smtClean="0"/>
            <a:t>бермеу</a:t>
          </a:r>
          <a:r>
            <a:rPr lang="ru-RU" sz="1500" kern="1200" dirty="0" smtClean="0"/>
            <a:t> </a:t>
          </a:r>
          <a:r>
            <a:rPr lang="ru-RU" sz="1500" kern="1200" dirty="0" err="1" smtClean="0"/>
            <a:t>мүмкіндігі</a:t>
          </a:r>
          <a:r>
            <a:rPr lang="ru-RU" sz="1500" kern="1200" dirty="0" smtClean="0"/>
            <a:t>;</a:t>
          </a:r>
          <a:endParaRPr lang="ru-RU" sz="1500" kern="1200" dirty="0"/>
        </a:p>
        <a:p>
          <a:pPr marL="114300" lvl="1" indent="-114300" algn="l" defTabSz="666750">
            <a:lnSpc>
              <a:spcPct val="90000"/>
            </a:lnSpc>
            <a:spcBef>
              <a:spcPct val="0"/>
            </a:spcBef>
            <a:spcAft>
              <a:spcPct val="15000"/>
            </a:spcAft>
            <a:buChar char="••"/>
          </a:pPr>
          <a:endParaRPr lang="ru-RU" sz="1500" kern="1200" dirty="0"/>
        </a:p>
      </dsp:txBody>
      <dsp:txXfrm rot="-5400000">
        <a:off x="1624750" y="2127938"/>
        <a:ext cx="6283919" cy="13698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3A312C-8BF0-4233-9D63-35F5C01EC7F4}" type="datetimeFigureOut">
              <a:rPr lang="ru-RU" smtClean="0"/>
              <a:t>12.12.2014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8F4F05-356D-458F-85AC-D7738F5B0D34}" type="slidenum">
              <a:rPr lang="ru-RU" smtClean="0"/>
              <a:t>‹#›</a:t>
            </a:fld>
            <a:endParaRPr lang="ru-RU"/>
          </a:p>
        </p:txBody>
      </p:sp>
    </p:spTree>
    <p:extLst>
      <p:ext uri="{BB962C8B-B14F-4D97-AF65-F5344CB8AC3E}">
        <p14:creationId xmlns:p14="http://schemas.microsoft.com/office/powerpoint/2010/main" val="1421569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B5025C56-B6AF-4A6D-828B-9F04CCB1D8AC}" type="datetimeFigureOut">
              <a:rPr lang="ru-RU" smtClean="0"/>
              <a:pPr/>
              <a:t>12.12.2014</a:t>
            </a:fld>
            <a:endParaRPr lang="ru-RU"/>
          </a:p>
        </p:txBody>
      </p:sp>
      <p:sp>
        <p:nvSpPr>
          <p:cNvPr id="16" name="Номер слайда 15"/>
          <p:cNvSpPr>
            <a:spLocks noGrp="1"/>
          </p:cNvSpPr>
          <p:nvPr>
            <p:ph type="sldNum" sz="quarter" idx="11"/>
          </p:nvPr>
        </p:nvSpPr>
        <p:spPr/>
        <p:txBody>
          <a:bodyPr/>
          <a:lstStyle/>
          <a:p>
            <a:fld id="{F6595C89-1995-4C66-8641-BF1D3F56B1A0}"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B5025C56-B6AF-4A6D-828B-9F04CCB1D8AC}" type="datetimeFigureOut">
              <a:rPr lang="ru-RU" smtClean="0"/>
              <a:pPr/>
              <a:t>12.12.2014</a:t>
            </a:fld>
            <a:endParaRPr lang="ru-RU"/>
          </a:p>
        </p:txBody>
      </p:sp>
      <p:sp>
        <p:nvSpPr>
          <p:cNvPr id="15" name="Номер слайда 14"/>
          <p:cNvSpPr>
            <a:spLocks noGrp="1"/>
          </p:cNvSpPr>
          <p:nvPr>
            <p:ph type="sldNum" sz="quarter" idx="15"/>
          </p:nvPr>
        </p:nvSpPr>
        <p:spPr/>
        <p:txBody>
          <a:bodyPr/>
          <a:lstStyle>
            <a:lvl1pPr algn="ctr">
              <a:defRPr/>
            </a:lvl1pPr>
          </a:lstStyle>
          <a:p>
            <a:fld id="{F6595C89-1995-4C66-8641-BF1D3F56B1A0}"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B5025C56-B6AF-4A6D-828B-9F04CCB1D8AC}" type="datetimeFigureOut">
              <a:rPr lang="ru-RU" smtClean="0"/>
              <a:pPr/>
              <a:t>12.12.2014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6595C89-1995-4C66-8641-BF1D3F56B1A0}"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B5025C56-B6AF-4A6D-828B-9F04CCB1D8AC}" type="datetimeFigureOut">
              <a:rPr lang="ru-RU" smtClean="0"/>
              <a:pPr/>
              <a:t>12.12.2014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6595C89-1995-4C66-8641-BF1D3F56B1A0}"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F6595C89-1995-4C66-8641-BF1D3F56B1A0}"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B5025C56-B6AF-4A6D-828B-9F04CCB1D8AC}" type="datetimeFigureOut">
              <a:rPr lang="ru-RU" smtClean="0"/>
              <a:pPr/>
              <a:t>12.12.2014</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B5025C56-B6AF-4A6D-828B-9F04CCB1D8AC}" type="datetimeFigureOut">
              <a:rPr lang="ru-RU" smtClean="0"/>
              <a:pPr/>
              <a:t>12.12.2014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6595C89-1995-4C66-8641-BF1D3F56B1A0}"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5025C56-B6AF-4A6D-828B-9F04CCB1D8AC}" type="datetimeFigureOut">
              <a:rPr lang="ru-RU" smtClean="0"/>
              <a:pPr/>
              <a:t>12.12.2014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6595C89-1995-4C66-8641-BF1D3F56B1A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B5025C56-B6AF-4A6D-828B-9F04CCB1D8AC}" type="datetimeFigureOut">
              <a:rPr lang="ru-RU" smtClean="0"/>
              <a:pPr/>
              <a:t>12.12.2014</a:t>
            </a:fld>
            <a:endParaRPr lang="ru-RU"/>
          </a:p>
        </p:txBody>
      </p:sp>
      <p:sp>
        <p:nvSpPr>
          <p:cNvPr id="9" name="Номер слайда 8"/>
          <p:cNvSpPr>
            <a:spLocks noGrp="1"/>
          </p:cNvSpPr>
          <p:nvPr>
            <p:ph type="sldNum" sz="quarter" idx="15"/>
          </p:nvPr>
        </p:nvSpPr>
        <p:spPr/>
        <p:txBody>
          <a:bodyPr/>
          <a:lstStyle/>
          <a:p>
            <a:fld id="{F6595C89-1995-4C66-8641-BF1D3F56B1A0}"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B5025C56-B6AF-4A6D-828B-9F04CCB1D8AC}" type="datetimeFigureOut">
              <a:rPr lang="ru-RU" smtClean="0"/>
              <a:pPr/>
              <a:t>12.12.2014</a:t>
            </a:fld>
            <a:endParaRPr lang="ru-RU"/>
          </a:p>
        </p:txBody>
      </p:sp>
      <p:sp>
        <p:nvSpPr>
          <p:cNvPr id="9" name="Номер слайда 8"/>
          <p:cNvSpPr>
            <a:spLocks noGrp="1"/>
          </p:cNvSpPr>
          <p:nvPr>
            <p:ph type="sldNum" sz="quarter" idx="11"/>
          </p:nvPr>
        </p:nvSpPr>
        <p:spPr/>
        <p:txBody>
          <a:bodyPr/>
          <a:lstStyle/>
          <a:p>
            <a:fld id="{F6595C89-1995-4C66-8641-BF1D3F56B1A0}"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5025C56-B6AF-4A6D-828B-9F04CCB1D8AC}" type="datetimeFigureOut">
              <a:rPr lang="ru-RU" smtClean="0"/>
              <a:pPr/>
              <a:t>12.12.2014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6595C89-1995-4C66-8641-BF1D3F56B1A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5025C56-B6AF-4A6D-828B-9F04CCB1D8AC}" type="datetimeFigureOut">
              <a:rPr lang="ru-RU" smtClean="0"/>
              <a:pPr/>
              <a:t>12.12.2014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6595C89-1995-4C66-8641-BF1D3F56B1A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5025C56-B6AF-4A6D-828B-9F04CCB1D8AC}" type="datetimeFigureOut">
              <a:rPr lang="ru-RU" smtClean="0"/>
              <a:pPr/>
              <a:t>12.12.2014</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F6595C89-1995-4C66-8641-BF1D3F56B1A0}"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3648" y="1628800"/>
            <a:ext cx="6160685" cy="3960440"/>
          </a:xfrm>
          <a:prstGeom prst="rect">
            <a:avLst/>
          </a:prstGeom>
          <a:ln>
            <a:noFill/>
          </a:ln>
          <a:effectLst>
            <a:softEdge rad="112500"/>
          </a:effectLst>
        </p:spPr>
      </p:pic>
      <p:sp>
        <p:nvSpPr>
          <p:cNvPr id="3" name="Заголовок 2"/>
          <p:cNvSpPr>
            <a:spLocks noGrp="1"/>
          </p:cNvSpPr>
          <p:nvPr>
            <p:ph type="title"/>
          </p:nvPr>
        </p:nvSpPr>
        <p:spPr/>
        <p:txBody>
          <a:bodyPr/>
          <a:lstStyle/>
          <a:p>
            <a:r>
              <a:rPr lang="kk-KZ" dirty="0" smtClean="0"/>
              <a:t>                    Меншік құқығы</a:t>
            </a:r>
            <a:endParaRPr lang="ru-RU" dirty="0"/>
          </a:p>
        </p:txBody>
      </p:sp>
    </p:spTree>
    <p:extLst>
      <p:ext uri="{BB962C8B-B14F-4D97-AF65-F5344CB8AC3E}">
        <p14:creationId xmlns:p14="http://schemas.microsoft.com/office/powerpoint/2010/main" val="2912727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548680"/>
            <a:ext cx="7500990" cy="544764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r>
              <a:rPr lang="kk-KZ"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Жоспары</a:t>
            </a:r>
          </a:p>
          <a:p>
            <a:pPr marL="457200" indent="-457200">
              <a:buFont typeface="+mj-lt"/>
              <a:buAutoNum type="arabicPeriod"/>
            </a:pPr>
            <a:endParaRPr lang="ru-RU" sz="2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endParaRPr>
          </a:p>
          <a:p>
            <a:pPr marL="457200" indent="-457200" algn="just">
              <a:buFont typeface="+mj-lt"/>
              <a:buAutoNum type="arabicPeriod"/>
            </a:pPr>
            <a:r>
              <a:rPr lang="kk-KZ"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 Меншік және меншік құқығы туралы ұғым</a:t>
            </a:r>
            <a:endParaRPr lang="ru-RU"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endParaRPr>
          </a:p>
          <a:p>
            <a:pPr marL="457200" indent="-457200" algn="just">
              <a:buFont typeface="+mj-lt"/>
              <a:buAutoNum type="arabicPeriod"/>
            </a:pPr>
            <a:endParaRPr lang="ru-RU"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endParaRPr>
          </a:p>
          <a:p>
            <a:pPr marL="457200" indent="-457200" algn="just">
              <a:buFont typeface="+mj-lt"/>
              <a:buAutoNum type="arabicPeriod"/>
            </a:pPr>
            <a:r>
              <a:rPr lang="ru-RU" sz="24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Меншік</a:t>
            </a:r>
            <a:r>
              <a:rPr lang="ru-RU" sz="2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 </a:t>
            </a:r>
            <a:r>
              <a:rPr lang="ru-RU" sz="24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құқығы</a:t>
            </a:r>
            <a:r>
              <a:rPr lang="ru-RU"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 </a:t>
            </a:r>
            <a:r>
              <a:rPr lang="ru-RU" sz="24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және</a:t>
            </a:r>
            <a:r>
              <a:rPr lang="ru-RU"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 </a:t>
            </a:r>
            <a:r>
              <a:rPr lang="ru-RU" sz="24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меншіктің</a:t>
            </a:r>
            <a:r>
              <a:rPr lang="ru-RU"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 </a:t>
            </a:r>
            <a:r>
              <a:rPr lang="ru-RU" sz="24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түрлері</a:t>
            </a:r>
            <a:endParaRPr lang="ru-RU"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endParaRPr>
          </a:p>
          <a:p>
            <a:pPr marL="457200" indent="-457200" algn="just">
              <a:buFont typeface="+mj-lt"/>
              <a:buAutoNum type="arabicPeriod"/>
            </a:pPr>
            <a:endParaRPr lang="kk-KZ" sz="2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endParaRPr>
          </a:p>
          <a:p>
            <a:pPr marL="457200" indent="-457200" algn="just">
              <a:buFont typeface="+mj-lt"/>
              <a:buAutoNum type="arabicPeriod"/>
            </a:pPr>
            <a:r>
              <a:rPr lang="kk-KZ"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Меншік құқығын иемдену тәртібі</a:t>
            </a:r>
          </a:p>
          <a:p>
            <a:pPr marL="457200" indent="-457200" algn="just">
              <a:buFont typeface="+mj-lt"/>
              <a:buAutoNum type="arabicPeriod"/>
            </a:pPr>
            <a:endParaRPr lang="kk-KZ" sz="2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endParaRPr>
          </a:p>
          <a:p>
            <a:pPr marL="457200" indent="-457200" algn="just">
              <a:buFont typeface="+mj-lt"/>
              <a:buAutoNum type="arabicPeriod"/>
            </a:pPr>
            <a:r>
              <a:rPr lang="kk-KZ"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Меншік құқығының тоқтатылуы</a:t>
            </a:r>
          </a:p>
          <a:p>
            <a:pPr marL="457200" indent="-457200" algn="just">
              <a:buFont typeface="+mj-lt"/>
              <a:buAutoNum type="arabicPeriod"/>
            </a:pPr>
            <a:endParaRPr lang="kk-KZ" sz="2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endParaRPr>
          </a:p>
          <a:p>
            <a:pPr marL="457200" indent="-457200" algn="just">
              <a:buFont typeface="+mj-lt"/>
              <a:buAutoNum type="arabicPeriod"/>
            </a:pPr>
            <a:r>
              <a:rPr lang="kk-KZ"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Меншік құқығын қорғау</a:t>
            </a:r>
          </a:p>
          <a:p>
            <a:pPr marL="457200" indent="-457200" algn="just">
              <a:buFont typeface="+mj-lt"/>
              <a:buAutoNum type="arabicPeriod"/>
            </a:pPr>
            <a:endParaRPr lang="kk-KZ" sz="2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endParaRPr>
          </a:p>
          <a:p>
            <a:pPr marL="457200" indent="-457200" algn="just">
              <a:buFont typeface="+mj-lt"/>
              <a:buAutoNum type="arabicPeriod"/>
            </a:pPr>
            <a:r>
              <a:rPr lang="kk-KZ"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Мемлекеттік меншік құқығы</a:t>
            </a:r>
            <a:endParaRPr lang="ru-RU"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endParaRPr>
          </a:p>
          <a:p>
            <a:pPr algn="just"/>
            <a:endParaRPr lang="ru-RU"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endParaRPr>
          </a:p>
        </p:txBody>
      </p:sp>
    </p:spTree>
    <p:extLst>
      <p:ext uri="{BB962C8B-B14F-4D97-AF65-F5344CB8AC3E}">
        <p14:creationId xmlns:p14="http://schemas.microsoft.com/office/powerpoint/2010/main" val="3213043240"/>
      </p:ext>
    </p:extLst>
  </p:cSld>
  <p:clrMapOvr>
    <a:masterClrMapping/>
  </p:clrMapOvr>
  <mc:AlternateContent xmlns:mc="http://schemas.openxmlformats.org/markup-compatibility/2006" xmlns:p14="http://schemas.microsoft.com/office/powerpoint/2010/main">
    <mc:Choice Requires="p14">
      <p:transition spd="slow" p14:dur="1600" advClick="0" advTm="6000">
        <p:blinds dir="vert"/>
      </p:transition>
    </mc:Choice>
    <mc:Fallback xmlns="">
      <p:transition spd="slow" advClick="0"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256808" y="332656"/>
            <a:ext cx="7059608" cy="936104"/>
          </a:xfrm>
        </p:spPr>
        <p:txBody>
          <a:bodyPr>
            <a:no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kk-KZ" sz="3200" b="1" i="1"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Меншік және меншік құқығы туралы ұғым</a:t>
            </a:r>
            <a:endParaRPr lang="ru-RU" sz="3200" b="1" i="1"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4" name="Rectangle 2"/>
          <p:cNvSpPr>
            <a:spLocks noGrp="1" noChangeArrowheads="1"/>
          </p:cNvSpPr>
          <p:nvPr>
            <p:ph idx="1"/>
          </p:nvPr>
        </p:nvSpPr>
        <p:spPr bwMode="auto">
          <a:xfrm>
            <a:off x="827584" y="2106076"/>
            <a:ext cx="7786742" cy="3774638"/>
          </a:xfrm>
          <a:prstGeom prst="flowChartMultidocumen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indent="0" algn="just">
              <a:buNone/>
            </a:pPr>
            <a:r>
              <a:rPr lang="kk-KZ" sz="1600" dirty="0" smtClean="0">
                <a:latin typeface="Times New Roman" pitchFamily="18" charset="0"/>
                <a:cs typeface="Times New Roman" pitchFamily="18" charset="0"/>
              </a:rPr>
              <a:t>Меншік </a:t>
            </a:r>
            <a:r>
              <a:rPr lang="kk-KZ" sz="1600" dirty="0">
                <a:latin typeface="Times New Roman" pitchFamily="18" charset="0"/>
                <a:cs typeface="Times New Roman" pitchFamily="18" charset="0"/>
              </a:rPr>
              <a:t>—</a:t>
            </a:r>
            <a:r>
              <a:rPr lang="en-US" sz="1600" dirty="0">
                <a:latin typeface="Times New Roman" pitchFamily="18" charset="0"/>
                <a:cs typeface="Times New Roman" pitchFamily="18" charset="0"/>
              </a:rPr>
              <a:t> </a:t>
            </a:r>
            <a:r>
              <a:rPr lang="kk-KZ" sz="1600" dirty="0">
                <a:latin typeface="Times New Roman" pitchFamily="18" charset="0"/>
                <a:cs typeface="Times New Roman" pitchFamily="18" charset="0"/>
              </a:rPr>
              <a:t>адамзат қоғамындағы мәнді құбылыс, ол адамның өмір </a:t>
            </a:r>
            <a:r>
              <a:rPr lang="kk-KZ" sz="1800" dirty="0">
                <a:latin typeface="Times New Roman" pitchFamily="18" charset="0"/>
                <a:cs typeface="Times New Roman" pitchFamily="18" charset="0"/>
              </a:rPr>
              <a:t>сүруінің негізі болып табылады. Жеке меншіктің пайда болуы Ежелгі Грекия, Ежелгі Рим, т.б. сол сияқты мемлекеттердің қалыптасуы мен даму бағыттарын </a:t>
            </a:r>
            <a:r>
              <a:rPr lang="kk-KZ" sz="1800" dirty="0" smtClean="0">
                <a:latin typeface="Times New Roman" pitchFamily="18" charset="0"/>
                <a:cs typeface="Times New Roman" pitchFamily="18" charset="0"/>
              </a:rPr>
              <a:t>айқындады.</a:t>
            </a:r>
          </a:p>
          <a:p>
            <a:pPr marL="0" indent="0" algn="just">
              <a:buNone/>
            </a:pPr>
            <a:r>
              <a:rPr lang="kk-KZ" sz="1800" dirty="0" smtClean="0">
                <a:latin typeface="Times New Roman" pitchFamily="18" charset="0"/>
                <a:cs typeface="Times New Roman" pitchFamily="18" charset="0"/>
              </a:rPr>
              <a:t>Қазақтың </a:t>
            </a:r>
            <a:r>
              <a:rPr lang="kk-KZ" sz="1800" dirty="0">
                <a:latin typeface="Times New Roman" pitchFamily="18" charset="0"/>
                <a:cs typeface="Times New Roman" pitchFamily="18" charset="0"/>
              </a:rPr>
              <a:t>әдеп-ғұрып заңында жерге жеке меншік құқығы болған жоқ. Жеке меншікте тек мал мен мүлік болды. Меншік құқығын бекіту үшін малдың құлағына ен </a:t>
            </a:r>
            <a:r>
              <a:rPr lang="kk-KZ" sz="1800" dirty="0" smtClean="0">
                <a:latin typeface="Times New Roman" pitchFamily="18" charset="0"/>
                <a:cs typeface="Times New Roman" pitchFamily="18" charset="0"/>
              </a:rPr>
              <a:t>салатын.</a:t>
            </a:r>
          </a:p>
          <a:p>
            <a:pPr marL="0" indent="0" algn="just">
              <a:buNone/>
            </a:pPr>
            <a:r>
              <a:rPr lang="kk-KZ" sz="1800" dirty="0">
                <a:latin typeface="Times New Roman" pitchFamily="18" charset="0"/>
                <a:cs typeface="Times New Roman" pitchFamily="18" charset="0"/>
              </a:rPr>
              <a:t>М</a:t>
            </a:r>
            <a:r>
              <a:rPr lang="kk-KZ" sz="1800" dirty="0" smtClean="0">
                <a:latin typeface="Times New Roman" pitchFamily="18" charset="0"/>
                <a:cs typeface="Times New Roman" pitchFamily="18" charset="0"/>
              </a:rPr>
              <a:t>еншік </a:t>
            </a:r>
            <a:r>
              <a:rPr lang="kk-KZ" sz="1800" dirty="0">
                <a:latin typeface="Times New Roman" pitchFamily="18" charset="0"/>
                <a:cs typeface="Times New Roman" pitchFamily="18" charset="0"/>
              </a:rPr>
              <a:t>құқығы дегеніміз —</a:t>
            </a:r>
            <a:r>
              <a:rPr lang="en-US" sz="1800" dirty="0">
                <a:latin typeface="Times New Roman" pitchFamily="18" charset="0"/>
                <a:cs typeface="Times New Roman" pitchFamily="18" charset="0"/>
              </a:rPr>
              <a:t> </a:t>
            </a:r>
            <a:r>
              <a:rPr lang="kk-KZ" sz="1800" dirty="0">
                <a:latin typeface="Times New Roman" pitchFamily="18" charset="0"/>
                <a:cs typeface="Times New Roman" pitchFamily="18" charset="0"/>
              </a:rPr>
              <a:t>субъектінің заң құжаттары арқылы танылатын және қорғалатын өзіне тиесілі мүлікті өз қалауынша иелену, пайдалану және оған билік ету құқығы.</a:t>
            </a:r>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4">
                                            <p:bg/>
                                          </p:spTgt>
                                        </p:tgtEl>
                                      </p:cBhvr>
                                    </p:animEffect>
                                    <p:set>
                                      <p:cBhvr>
                                        <p:cTn id="7" dur="1" fill="hold">
                                          <p:stCondLst>
                                            <p:cond delay="499"/>
                                          </p:stCondLst>
                                        </p:cTn>
                                        <p:tgtEl>
                                          <p:spTgt spid="4">
                                            <p:bg/>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grpId="0" nodeType="clickEffect">
                                  <p:stCondLst>
                                    <p:cond delay="0"/>
                                  </p:stCondLst>
                                  <p:childTnLst>
                                    <p:animEffect transition="out" filter="randombar(horizontal)">
                                      <p:cBhvr>
                                        <p:cTn id="11" dur="500"/>
                                        <p:tgtEl>
                                          <p:spTgt spid="4">
                                            <p:txEl>
                                              <p:pRg st="0" end="0"/>
                                            </p:txEl>
                                          </p:spTgt>
                                        </p:tgtEl>
                                      </p:cBhvr>
                                    </p:animEffect>
                                    <p:set>
                                      <p:cBhvr>
                                        <p:cTn id="12" dur="1" fill="hold">
                                          <p:stCondLst>
                                            <p:cond delay="499"/>
                                          </p:stCondLst>
                                        </p:cTn>
                                        <p:tgtEl>
                                          <p:spTgt spid="4">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4" presetClass="exit" presetSubtype="10" fill="hold" grpId="0" nodeType="clickEffect">
                                  <p:stCondLst>
                                    <p:cond delay="0"/>
                                  </p:stCondLst>
                                  <p:childTnLst>
                                    <p:animEffect transition="out" filter="randombar(horizontal)">
                                      <p:cBhvr>
                                        <p:cTn id="16" dur="500"/>
                                        <p:tgtEl>
                                          <p:spTgt spid="4">
                                            <p:txEl>
                                              <p:pRg st="1" end="1"/>
                                            </p:txEl>
                                          </p:spTgt>
                                        </p:tgtEl>
                                      </p:cBhvr>
                                    </p:animEffect>
                                    <p:set>
                                      <p:cBhvr>
                                        <p:cTn id="17" dur="1" fill="hold">
                                          <p:stCondLst>
                                            <p:cond delay="499"/>
                                          </p:stCondLst>
                                        </p:cTn>
                                        <p:tgtEl>
                                          <p:spTgt spid="4">
                                            <p:txEl>
                                              <p:pRg st="1" end="1"/>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4" presetClass="exit" presetSubtype="10" fill="hold" grpId="0" nodeType="clickEffect">
                                  <p:stCondLst>
                                    <p:cond delay="0"/>
                                  </p:stCondLst>
                                  <p:childTnLst>
                                    <p:animEffect transition="out" filter="randombar(horizontal)">
                                      <p:cBhvr>
                                        <p:cTn id="21" dur="500"/>
                                        <p:tgtEl>
                                          <p:spTgt spid="4">
                                            <p:txEl>
                                              <p:pRg st="2" end="2"/>
                                            </p:txEl>
                                          </p:spTgt>
                                        </p:tgtEl>
                                      </p:cBhvr>
                                    </p:animEffect>
                                    <p:set>
                                      <p:cBhvr>
                                        <p:cTn id="22" dur="1" fill="hold">
                                          <p:stCondLst>
                                            <p:cond delay="499"/>
                                          </p:stCondLst>
                                        </p:cTn>
                                        <p:tgtEl>
                                          <p:spTgt spid="4">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48680"/>
            <a:ext cx="7239000" cy="1008112"/>
          </a:xfrm>
        </p:spPr>
        <p:txBody>
          <a:bodyPr>
            <a:noAutofit/>
          </a:bodyPr>
          <a:lstStyle/>
          <a:p>
            <a:pPr algn="ctr">
              <a:defRPr/>
            </a:pPr>
            <a:r>
              <a:rPr lang="kk-KZ" sz="3600" b="1" i="1" dirty="0" smtClean="0">
                <a:solidFill>
                  <a:srgbClr val="FFFF00"/>
                </a:solidFill>
              </a:rPr>
              <a:t>  </a:t>
            </a:r>
            <a:br>
              <a:rPr lang="kk-KZ" sz="3600" b="1" i="1" dirty="0" smtClean="0">
                <a:solidFill>
                  <a:srgbClr val="FFFF00"/>
                </a:solidFill>
              </a:rPr>
            </a:br>
            <a:r>
              <a:rPr lang="kk-KZ" sz="3600" b="1" i="1" dirty="0">
                <a:solidFill>
                  <a:srgbClr val="FFFF00"/>
                </a:solidFill>
              </a:rPr>
              <a:t/>
            </a:r>
            <a:br>
              <a:rPr lang="kk-KZ" sz="3600" b="1" i="1" dirty="0">
                <a:solidFill>
                  <a:srgbClr val="FFFF00"/>
                </a:solidFill>
              </a:rPr>
            </a:br>
            <a:r>
              <a:rPr lang="kk-KZ" sz="3600" b="1" i="1" dirty="0" smtClean="0">
                <a:solidFill>
                  <a:srgbClr val="FFFF00"/>
                </a:solidFill>
              </a:rPr>
              <a:t/>
            </a:r>
            <a:br>
              <a:rPr lang="kk-KZ" sz="3600" b="1" i="1" dirty="0" smtClean="0">
                <a:solidFill>
                  <a:srgbClr val="FFFF00"/>
                </a:solidFill>
              </a:rPr>
            </a:br>
            <a:r>
              <a:rPr lang="kk-KZ" sz="3600" b="1" i="1" dirty="0">
                <a:solidFill>
                  <a:srgbClr val="FFFF00"/>
                </a:solidFill>
              </a:rPr>
              <a:t/>
            </a:r>
            <a:br>
              <a:rPr lang="kk-KZ" sz="3600" b="1" i="1" dirty="0">
                <a:solidFill>
                  <a:srgbClr val="FFFF00"/>
                </a:solidFill>
              </a:rPr>
            </a:br>
            <a:r>
              <a:rPr lang="kk-KZ" sz="3600" b="1" i="1" dirty="0" smtClean="0">
                <a:solidFill>
                  <a:srgbClr val="FFFF00"/>
                </a:solidFill>
              </a:rPr>
              <a:t>        Меншік құқығы</a:t>
            </a:r>
            <a:br>
              <a:rPr lang="kk-KZ" sz="3600" b="1" i="1" dirty="0" smtClean="0">
                <a:solidFill>
                  <a:srgbClr val="FFFF00"/>
                </a:solidFill>
              </a:rPr>
            </a:br>
            <a:endParaRPr lang="ru-RU" sz="3600" b="1" i="1" dirty="0">
              <a:solidFill>
                <a:srgbClr val="FFFF00"/>
              </a:solidFill>
            </a:endParaRPr>
          </a:p>
        </p:txBody>
      </p:sp>
      <p:graphicFrame>
        <p:nvGraphicFramePr>
          <p:cNvPr id="4" name="Содержимое 3"/>
          <p:cNvGraphicFramePr>
            <a:graphicFrameLocks/>
          </p:cNvGraphicFramePr>
          <p:nvPr>
            <p:extLst>
              <p:ext uri="{D42A27DB-BD31-4B8C-83A1-F6EECF244321}">
                <p14:modId xmlns:p14="http://schemas.microsoft.com/office/powerpoint/2010/main" val="1881616671"/>
              </p:ext>
            </p:extLst>
          </p:nvPr>
        </p:nvGraphicFramePr>
        <p:xfrm>
          <a:off x="539552" y="1556792"/>
          <a:ext cx="799288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344864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010624" y="500042"/>
            <a:ext cx="2857520" cy="1214446"/>
          </a:xfrm>
          <a:prstGeom prst="rect">
            <a:avLst/>
          </a:prstGeom>
          <a:solidFill>
            <a:schemeClr val="bg2"/>
          </a:solidFill>
          <a:ln>
            <a:solidFill>
              <a:schemeClr val="bg2"/>
            </a:solidFill>
          </a:ln>
          <a:effectLst>
            <a:glow rad="228600">
              <a:schemeClr val="accent6">
                <a:satMod val="175000"/>
                <a:alpha val="40000"/>
              </a:schemeClr>
            </a:glow>
            <a:outerShdw blurRad="50800" dist="38100" dir="14700000" algn="t" rotWithShape="0">
              <a:srgbClr val="000000">
                <a:alpha val="60000"/>
              </a:srgbClr>
            </a:outerShdw>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kk-KZ" sz="3200" dirty="0" smtClean="0">
                <a:solidFill>
                  <a:schemeClr val="bg1"/>
                </a:solidFill>
                <a:latin typeface="Times New Roman" pitchFamily="18" charset="0"/>
                <a:cs typeface="Times New Roman" pitchFamily="18" charset="0"/>
              </a:rPr>
              <a:t>Меншік құқығы</a:t>
            </a:r>
            <a:endParaRPr lang="ru-RU" sz="3200" dirty="0">
              <a:solidFill>
                <a:schemeClr val="bg1"/>
              </a:solidFill>
              <a:latin typeface="Times New Roman" pitchFamily="18" charset="0"/>
              <a:cs typeface="Times New Roman" pitchFamily="18" charset="0"/>
            </a:endParaRPr>
          </a:p>
        </p:txBody>
      </p:sp>
      <p:sp>
        <p:nvSpPr>
          <p:cNvPr id="5" name="Прямоугольник 4"/>
          <p:cNvSpPr/>
          <p:nvPr/>
        </p:nvSpPr>
        <p:spPr>
          <a:xfrm>
            <a:off x="428596" y="5214950"/>
            <a:ext cx="2428892" cy="1143008"/>
          </a:xfrm>
          <a:prstGeom prst="rect">
            <a:avLst/>
          </a:prstGeom>
          <a:solidFill>
            <a:schemeClr val="bg2"/>
          </a:solidFill>
          <a:ln>
            <a:solidFill>
              <a:schemeClr val="bg2"/>
            </a:solidFill>
          </a:ln>
          <a:effectLst>
            <a:glow rad="101600">
              <a:schemeClr val="accent6">
                <a:satMod val="175000"/>
                <a:alpha val="40000"/>
              </a:schemeClr>
            </a:glow>
            <a:outerShdw blurRad="63500" dist="25400" dir="14700000" algn="t" rotWithShape="0">
              <a:srgbClr val="000000">
                <a:alpha val="50000"/>
              </a:srgb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just"/>
            <a:r>
              <a:rPr lang="kk-KZ" sz="1400" dirty="0">
                <a:latin typeface="Times New Roman" pitchFamily="18" charset="0"/>
                <a:cs typeface="Times New Roman" pitchFamily="18" charset="0"/>
              </a:rPr>
              <a:t>Иелену</a:t>
            </a:r>
            <a:r>
              <a:rPr lang="en-US" sz="1400" dirty="0">
                <a:latin typeface="Times New Roman" pitchFamily="18" charset="0"/>
                <a:cs typeface="Times New Roman" pitchFamily="18" charset="0"/>
              </a:rPr>
              <a:t> </a:t>
            </a:r>
            <a:r>
              <a:rPr lang="kk-KZ" sz="1400" dirty="0" smtClean="0">
                <a:latin typeface="Times New Roman" pitchFamily="18" charset="0"/>
                <a:cs typeface="Times New Roman" pitchFamily="18" charset="0"/>
              </a:rPr>
              <a:t>құқығы</a:t>
            </a:r>
            <a:r>
              <a:rPr lang="en-US" sz="1400" dirty="0" smtClean="0">
                <a:latin typeface="Times New Roman" pitchFamily="18" charset="0"/>
                <a:cs typeface="Times New Roman" pitchFamily="18" charset="0"/>
              </a:rPr>
              <a:t> </a:t>
            </a:r>
            <a:r>
              <a:rPr lang="kk-KZ" sz="1400" dirty="0">
                <a:latin typeface="Times New Roman" pitchFamily="18" charset="0"/>
                <a:cs typeface="Times New Roman" pitchFamily="18" charset="0"/>
              </a:rPr>
              <a:t>–</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меншіктенушінің</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мүлікке</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деген</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шаруашылық</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үстемдігі</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Яғни</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мүліктің</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иесіне</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заң</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жүзінде</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бекітілуі</a:t>
            </a:r>
            <a:r>
              <a:rPr lang="en-US" sz="1400" dirty="0">
                <a:latin typeface="Times New Roman" pitchFamily="18" charset="0"/>
                <a:cs typeface="Times New Roman" pitchFamily="18" charset="0"/>
              </a:rPr>
              <a:t>;</a:t>
            </a:r>
          </a:p>
        </p:txBody>
      </p:sp>
      <p:sp>
        <p:nvSpPr>
          <p:cNvPr id="6" name="Прямоугольник 5"/>
          <p:cNvSpPr/>
          <p:nvPr/>
        </p:nvSpPr>
        <p:spPr>
          <a:xfrm>
            <a:off x="3357554" y="3500438"/>
            <a:ext cx="2428892" cy="1143008"/>
          </a:xfrm>
          <a:prstGeom prst="rect">
            <a:avLst/>
          </a:prstGeom>
          <a:solidFill>
            <a:schemeClr val="bg2"/>
          </a:solidFill>
          <a:ln>
            <a:solidFill>
              <a:schemeClr val="bg2"/>
            </a:solidFill>
          </a:ln>
          <a:effectLst>
            <a:glow rad="139700">
              <a:schemeClr val="accent6">
                <a:satMod val="175000"/>
                <a:alpha val="40000"/>
              </a:schemeClr>
            </a:glow>
            <a:outerShdw blurRad="63500" dist="25400" dir="14700000" algn="t" rotWithShape="0">
              <a:srgbClr val="000000">
                <a:alpha val="50000"/>
              </a:srgb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just"/>
            <a:r>
              <a:rPr lang="kk-KZ" sz="1400" dirty="0">
                <a:latin typeface="Times New Roman" pitchFamily="18" charset="0"/>
                <a:cs typeface="Times New Roman" pitchFamily="18" charset="0"/>
              </a:rPr>
              <a:t>Пайдалану</a:t>
            </a:r>
            <a:r>
              <a:rPr lang="en-US" sz="1400" dirty="0">
                <a:latin typeface="Times New Roman" pitchFamily="18" charset="0"/>
                <a:cs typeface="Times New Roman" pitchFamily="18" charset="0"/>
              </a:rPr>
              <a:t> </a:t>
            </a:r>
            <a:r>
              <a:rPr lang="kk-KZ" sz="1400" dirty="0" smtClean="0">
                <a:latin typeface="Times New Roman" pitchFamily="18" charset="0"/>
                <a:cs typeface="Times New Roman" pitchFamily="18" charset="0"/>
              </a:rPr>
              <a:t>құқығы</a:t>
            </a:r>
            <a:r>
              <a:rPr lang="en-US" sz="1400" dirty="0" smtClean="0">
                <a:latin typeface="Times New Roman" pitchFamily="18" charset="0"/>
                <a:cs typeface="Times New Roman" pitchFamily="18" charset="0"/>
              </a:rPr>
              <a:t> </a:t>
            </a:r>
            <a:r>
              <a:rPr lang="kk-KZ" sz="1400" dirty="0">
                <a:latin typeface="Times New Roman" pitchFamily="18" charset="0"/>
                <a:cs typeface="Times New Roman" pitchFamily="18" charset="0"/>
              </a:rPr>
              <a:t>–</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мүлікті</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іске</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асырып</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пайдаға</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жарату</a:t>
            </a:r>
            <a:r>
              <a:rPr lang="en-US" sz="1400" dirty="0">
                <a:latin typeface="Times New Roman" pitchFamily="18" charset="0"/>
                <a:cs typeface="Times New Roman" pitchFamily="18" charset="0"/>
              </a:rPr>
              <a:t>;</a:t>
            </a:r>
          </a:p>
        </p:txBody>
      </p:sp>
      <p:sp>
        <p:nvSpPr>
          <p:cNvPr id="7" name="Прямоугольник 6"/>
          <p:cNvSpPr/>
          <p:nvPr/>
        </p:nvSpPr>
        <p:spPr>
          <a:xfrm>
            <a:off x="6357950" y="2071678"/>
            <a:ext cx="2428892" cy="1143008"/>
          </a:xfrm>
          <a:prstGeom prst="rect">
            <a:avLst/>
          </a:prstGeom>
          <a:solidFill>
            <a:schemeClr val="bg2"/>
          </a:solidFill>
          <a:ln>
            <a:solidFill>
              <a:schemeClr val="bg2"/>
            </a:solidFill>
          </a:ln>
          <a:effectLst>
            <a:glow rad="139700">
              <a:schemeClr val="accent6">
                <a:satMod val="175000"/>
                <a:alpha val="40000"/>
              </a:schemeClr>
            </a:glow>
            <a:outerShdw blurRad="63500" dist="25400" dir="14700000" algn="t" rotWithShape="0">
              <a:srgbClr val="000000">
                <a:alpha val="50000"/>
              </a:srgb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just"/>
            <a:r>
              <a:rPr lang="kk-KZ" sz="1400" dirty="0">
                <a:latin typeface="Times New Roman" pitchFamily="18" charset="0"/>
                <a:cs typeface="Times New Roman" pitchFamily="18" charset="0"/>
              </a:rPr>
              <a:t>Билік</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ету</a:t>
            </a:r>
            <a:r>
              <a:rPr lang="en-US" sz="1400" dirty="0">
                <a:latin typeface="Times New Roman" pitchFamily="18" charset="0"/>
                <a:cs typeface="Times New Roman" pitchFamily="18" charset="0"/>
              </a:rPr>
              <a:t> </a:t>
            </a:r>
            <a:r>
              <a:rPr lang="kk-KZ" sz="1400" dirty="0" smtClean="0">
                <a:latin typeface="Times New Roman" pitchFamily="18" charset="0"/>
                <a:cs typeface="Times New Roman" pitchFamily="18" charset="0"/>
              </a:rPr>
              <a:t>құқығы</a:t>
            </a:r>
            <a:r>
              <a:rPr lang="en-US" sz="1400" dirty="0" smtClean="0">
                <a:latin typeface="Times New Roman" pitchFamily="18" charset="0"/>
                <a:cs typeface="Times New Roman" pitchFamily="18" charset="0"/>
              </a:rPr>
              <a:t> </a:t>
            </a:r>
            <a:r>
              <a:rPr lang="kk-KZ" sz="1400" dirty="0">
                <a:latin typeface="Times New Roman" pitchFamily="18" charset="0"/>
                <a:cs typeface="Times New Roman" pitchFamily="18" charset="0"/>
              </a:rPr>
              <a:t>–</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құқықтық</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әрекеттер</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жасау</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арқылы</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мүліктің</a:t>
            </a:r>
            <a:r>
              <a:rPr lang="en-US" sz="1400" dirty="0">
                <a:latin typeface="Times New Roman" pitchFamily="18" charset="0"/>
                <a:cs typeface="Times New Roman" pitchFamily="18" charset="0"/>
              </a:rPr>
              <a:t> </a:t>
            </a:r>
            <a:r>
              <a:rPr lang="kk-KZ" sz="1400" dirty="0">
                <a:latin typeface="Times New Roman" pitchFamily="18" charset="0"/>
                <a:cs typeface="Times New Roman" pitchFamily="18" charset="0"/>
              </a:rPr>
              <a:t>тағдырын</a:t>
            </a:r>
            <a:r>
              <a:rPr lang="en-US" sz="1400" dirty="0">
                <a:latin typeface="Times New Roman" pitchFamily="18" charset="0"/>
                <a:cs typeface="Times New Roman" pitchFamily="18" charset="0"/>
              </a:rPr>
              <a:t> </a:t>
            </a:r>
            <a:r>
              <a:rPr lang="kk-KZ" sz="1400" dirty="0" smtClean="0">
                <a:latin typeface="Times New Roman" pitchFamily="18" charset="0"/>
                <a:cs typeface="Times New Roman" pitchFamily="18" charset="0"/>
              </a:rPr>
              <a:t>белгілеу;</a:t>
            </a:r>
            <a:endParaRPr lang="ru-RU" sz="1400" dirty="0">
              <a:latin typeface="Times New Roman" pitchFamily="18" charset="0"/>
              <a:cs typeface="Times New Roman" pitchFamily="18" charset="0"/>
            </a:endParaRPr>
          </a:p>
        </p:txBody>
      </p:sp>
      <p:cxnSp>
        <p:nvCxnSpPr>
          <p:cNvPr id="9" name="Соединительная линия уступом 8"/>
          <p:cNvCxnSpPr>
            <a:stCxn id="4" idx="1"/>
            <a:endCxn id="5" idx="1"/>
          </p:cNvCxnSpPr>
          <p:nvPr/>
        </p:nvCxnSpPr>
        <p:spPr>
          <a:xfrm rot="10800000" flipV="1">
            <a:off x="428596" y="1107264"/>
            <a:ext cx="2582028" cy="4679189"/>
          </a:xfrm>
          <a:prstGeom prst="bentConnector3">
            <a:avLst>
              <a:gd name="adj1" fmla="val 108854"/>
            </a:avLst>
          </a:prstGeom>
          <a:ln/>
        </p:spPr>
        <p:style>
          <a:lnRef idx="3">
            <a:schemeClr val="dk1"/>
          </a:lnRef>
          <a:fillRef idx="0">
            <a:schemeClr val="dk1"/>
          </a:fillRef>
          <a:effectRef idx="2">
            <a:schemeClr val="dk1"/>
          </a:effectRef>
          <a:fontRef idx="minor">
            <a:schemeClr val="tx1"/>
          </a:fontRef>
        </p:style>
      </p:cxnSp>
      <p:cxnSp>
        <p:nvCxnSpPr>
          <p:cNvPr id="11" name="Соединительная линия уступом 10"/>
          <p:cNvCxnSpPr>
            <a:stCxn id="4" idx="3"/>
            <a:endCxn id="7" idx="3"/>
          </p:cNvCxnSpPr>
          <p:nvPr/>
        </p:nvCxnSpPr>
        <p:spPr>
          <a:xfrm>
            <a:off x="5868144" y="1107265"/>
            <a:ext cx="2918698" cy="1535917"/>
          </a:xfrm>
          <a:prstGeom prst="bentConnector3">
            <a:avLst>
              <a:gd name="adj1" fmla="val 107832"/>
            </a:avLst>
          </a:prstGeom>
          <a:ln/>
        </p:spPr>
        <p:style>
          <a:lnRef idx="3">
            <a:schemeClr val="dk1"/>
          </a:lnRef>
          <a:fillRef idx="0">
            <a:schemeClr val="dk1"/>
          </a:fillRef>
          <a:effectRef idx="2">
            <a:schemeClr val="dk1"/>
          </a:effectRef>
          <a:fontRef idx="minor">
            <a:schemeClr val="tx1"/>
          </a:fontRef>
        </p:style>
      </p:cxnSp>
      <p:cxnSp>
        <p:nvCxnSpPr>
          <p:cNvPr id="13" name="Прямая соединительная линия 12"/>
          <p:cNvCxnSpPr>
            <a:stCxn id="5" idx="3"/>
            <a:endCxn id="6" idx="1"/>
          </p:cNvCxnSpPr>
          <p:nvPr/>
        </p:nvCxnSpPr>
        <p:spPr>
          <a:xfrm flipV="1">
            <a:off x="2857488" y="4071942"/>
            <a:ext cx="500066" cy="1714512"/>
          </a:xfrm>
          <a:prstGeom prst="line">
            <a:avLst/>
          </a:prstGeom>
          <a:ln/>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p:cNvCxnSpPr>
            <a:stCxn id="6" idx="3"/>
            <a:endCxn id="7" idx="1"/>
          </p:cNvCxnSpPr>
          <p:nvPr/>
        </p:nvCxnSpPr>
        <p:spPr>
          <a:xfrm flipV="1">
            <a:off x="5786446" y="2643182"/>
            <a:ext cx="571504" cy="1428760"/>
          </a:xfrm>
          <a:prstGeom prst="line">
            <a:avLst/>
          </a:prstGeom>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46905448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152400"/>
            <a:ext cx="8229600" cy="828328"/>
          </a:xfrm>
        </p:spPr>
        <p:txBody>
          <a:bodyPr>
            <a:noAutofit/>
          </a:bodyPr>
          <a:lstStyle/>
          <a:p>
            <a:pPr algn="ctr"/>
            <a:r>
              <a:rPr lang="kk-KZ" sz="4000" b="1" i="1" dirty="0" smtClean="0">
                <a:solidFill>
                  <a:srgbClr val="ED03B0"/>
                </a:solidFill>
              </a:rPr>
              <a:t>Меншік түрлері</a:t>
            </a:r>
            <a:endParaRPr lang="ru-RU" sz="4000" b="1" i="1" dirty="0">
              <a:solidFill>
                <a:srgbClr val="ED03B0"/>
              </a:solidFill>
            </a:endParaRPr>
          </a:p>
        </p:txBody>
      </p:sp>
      <p:sp>
        <p:nvSpPr>
          <p:cNvPr id="4" name="Rectangle 1"/>
          <p:cNvSpPr>
            <a:spLocks noGrp="1" noChangeArrowheads="1"/>
          </p:cNvSpPr>
          <p:nvPr>
            <p:ph idx="1"/>
          </p:nvPr>
        </p:nvSpPr>
        <p:spPr bwMode="auto">
          <a:xfrm>
            <a:off x="827584" y="1556792"/>
            <a:ext cx="7571184" cy="4188381"/>
          </a:xfrm>
          <a:prstGeom prst="flowChartAlternateProcess">
            <a:avLst/>
          </a:prstGeom>
          <a:solidFill>
            <a:srgbClr val="ED03B0"/>
          </a:solidFill>
          <a:ln>
            <a:headEnd/>
            <a:tailEnd/>
          </a:ln>
          <a:effectLst>
            <a:glow rad="101600">
              <a:schemeClr val="accent1">
                <a:satMod val="175000"/>
                <a:alpha val="40000"/>
              </a:schemeClr>
            </a:glow>
            <a:outerShdw blurRad="50800" dist="38100" dir="8100000" algn="tr"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indent="0" algn="just">
              <a:buNone/>
            </a:pPr>
            <a:r>
              <a:rPr lang="kk-KZ" sz="2000" dirty="0" smtClean="0">
                <a:latin typeface="Times New Roman" pitchFamily="18" charset="0"/>
                <a:cs typeface="Times New Roman" pitchFamily="18" charset="0"/>
              </a:rPr>
              <a:t>      Меншік </a:t>
            </a:r>
            <a:r>
              <a:rPr lang="kk-KZ" sz="2000" dirty="0">
                <a:latin typeface="Times New Roman" pitchFamily="18" charset="0"/>
                <a:cs typeface="Times New Roman" pitchFamily="18" charset="0"/>
              </a:rPr>
              <a:t>дегеніміз - бұл жеке адамның затқа байланысты қарым қатынасы. Сондай-ақ меншік заң бойынша қорғалады. Біздің елімізде меншіктің заңдастырылған екі түрі бар: жеке меншік және мемлекеттік меншік. Қазақстан республикасының Конституциясына сәйкес олар бірдей мойындалады және қорғалады. Жеке меншік—бұл азаматтардің және мемлекеттік емес заңды тұлғалар мен олардың бірлестіктерінің меншігі, ал мемлекеттің иелігіндегі мүліктер мемлекеттік меншік болып есептеледі. Біздің еліміздегі нарықтық қатынастар мемлекеттік меншіктің әр түрлі формаларының қажеттілігін тудырады.Сондықтан да біздің елімізде мемлекеттік меншікті жеке меншікке айналдыру (приватизация) жүргізіліп жатыр.</a:t>
            </a:r>
          </a:p>
        </p:txBody>
      </p:sp>
    </p:spTree>
    <p:extLst>
      <p:ext uri="{BB962C8B-B14F-4D97-AF65-F5344CB8AC3E}">
        <p14:creationId xmlns:p14="http://schemas.microsoft.com/office/powerpoint/2010/main" val="13665764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4"/>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4"/>
                                        </p:tgtEl>
                                        <p:attrNameLst>
                                          <p:attrName>ppt_y</p:attrName>
                                        </p:attrNameLst>
                                      </p:cBhvr>
                                      <p:tavLst>
                                        <p:tav tm="0">
                                          <p:val>
                                            <p:strVal val="#ppt_y"/>
                                          </p:val>
                                        </p:tav>
                                        <p:tav tm="100000">
                                          <p:val>
                                            <p:strVal val="#ppt_y"/>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4278" y="404664"/>
            <a:ext cx="7072362" cy="646331"/>
          </a:xfrm>
          <a:prstGeom prst="rect">
            <a:avLst/>
          </a:prstGeom>
          <a:noFill/>
        </p:spPr>
        <p:txBody>
          <a:bodyPr wrap="square" rtlCol="0">
            <a:spAutoFit/>
          </a:bodyPr>
          <a:lstStyle/>
          <a:p>
            <a:pPr algn="ctr"/>
            <a:r>
              <a:rPr lang="kk-KZ" sz="3600" b="1" dirty="0" smtClean="0">
                <a:solidFill>
                  <a:schemeClr val="bg1"/>
                </a:solidFill>
              </a:rPr>
              <a:t>Меншіктің түрлері</a:t>
            </a:r>
            <a:endParaRPr lang="ru-RU" sz="3600" b="1" dirty="0">
              <a:solidFill>
                <a:schemeClr val="bg1"/>
              </a:solidFill>
            </a:endParaRPr>
          </a:p>
        </p:txBody>
      </p:sp>
      <p:graphicFrame>
        <p:nvGraphicFramePr>
          <p:cNvPr id="3" name="Схема 2"/>
          <p:cNvGraphicFramePr/>
          <p:nvPr/>
        </p:nvGraphicFramePr>
        <p:xfrm>
          <a:off x="179512" y="1285836"/>
          <a:ext cx="8643998" cy="5572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Овал 3"/>
          <p:cNvSpPr/>
          <p:nvPr/>
        </p:nvSpPr>
        <p:spPr>
          <a:xfrm>
            <a:off x="5508104" y="2492896"/>
            <a:ext cx="2880320" cy="20882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b="1" dirty="0" smtClean="0">
                <a:solidFill>
                  <a:schemeClr val="bg1"/>
                </a:solidFill>
              </a:rPr>
              <a:t>Мемлекет-тік меншік</a:t>
            </a:r>
            <a:endParaRPr lang="ru-RU" sz="2400" b="1" dirty="0">
              <a:solidFill>
                <a:schemeClr val="bg1"/>
              </a:solidFill>
            </a:endParaRPr>
          </a:p>
        </p:txBody>
      </p:sp>
      <p:sp>
        <p:nvSpPr>
          <p:cNvPr id="5" name="Овал 4"/>
          <p:cNvSpPr/>
          <p:nvPr/>
        </p:nvSpPr>
        <p:spPr>
          <a:xfrm>
            <a:off x="755575" y="2276872"/>
            <a:ext cx="3079569" cy="19442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b="1" dirty="0" smtClean="0">
                <a:solidFill>
                  <a:schemeClr val="bg1"/>
                </a:solidFill>
              </a:rPr>
              <a:t>Жеке меншік</a:t>
            </a:r>
            <a:endParaRPr lang="ru-RU" sz="2400" b="1" dirty="0">
              <a:solidFill>
                <a:schemeClr val="bg1"/>
              </a:solidFill>
            </a:endParaRPr>
          </a:p>
        </p:txBody>
      </p:sp>
      <p:cxnSp>
        <p:nvCxnSpPr>
          <p:cNvPr id="10" name="Прямая со стрелкой 9"/>
          <p:cNvCxnSpPr/>
          <p:nvPr/>
        </p:nvCxnSpPr>
        <p:spPr>
          <a:xfrm>
            <a:off x="4788024" y="1196752"/>
            <a:ext cx="1656184" cy="10081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flipH="1">
            <a:off x="3131840" y="1196752"/>
            <a:ext cx="1406611" cy="10081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630185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785786" y="332656"/>
            <a:ext cx="7858180" cy="648072"/>
          </a:xfrm>
        </p:spPr>
        <p:txBody>
          <a:bodyPr>
            <a:noAutofit/>
          </a:bodyPr>
          <a:lstStyle/>
          <a:p>
            <a:pPr algn="ctr"/>
            <a:r>
              <a:rPr lang="kk-KZ" sz="3200" b="1" i="1" dirty="0" smtClean="0">
                <a:solidFill>
                  <a:srgbClr val="37E907"/>
                </a:solidFill>
              </a:rPr>
              <a:t>Меншік құқығын иемдену тәртібі</a:t>
            </a:r>
          </a:p>
        </p:txBody>
      </p:sp>
      <p:sp>
        <p:nvSpPr>
          <p:cNvPr id="4" name="Rectangle 2"/>
          <p:cNvSpPr>
            <a:spLocks noGrp="1" noChangeArrowheads="1"/>
          </p:cNvSpPr>
          <p:nvPr>
            <p:ph idx="1"/>
          </p:nvPr>
        </p:nvSpPr>
        <p:spPr bwMode="auto">
          <a:xfrm>
            <a:off x="683568" y="1395100"/>
            <a:ext cx="7930758" cy="4410164"/>
          </a:xfrm>
          <a:prstGeom prst="flowChartMultidocument">
            <a:avLst/>
          </a:prstGeom>
          <a:solidFill>
            <a:srgbClr val="37E907"/>
          </a:solidFill>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indent="0" algn="just">
              <a:buNone/>
            </a:pP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Меншік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құқығының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пайда</a:t>
            </a: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rPr>
              <a:t>болу </a:t>
            </a:r>
            <a:r>
              <a:rPr lang="ru-RU" sz="1600" dirty="0" err="1">
                <a:latin typeface="Times New Roman" pitchFamily="18" charset="0"/>
                <a:cs typeface="Times New Roman" pitchFamily="18" charset="0"/>
              </a:rPr>
              <a:t>негіздерін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бастапқы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және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туынды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деп</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ажыратуға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болады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Бастапқы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негізге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бұрын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ешкімнің</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меншік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құқығында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болмаған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мүлік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жатқызылады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яғни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жаңа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салынған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үй</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олжа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қараусыз</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жануарлар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т.б</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Туынды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негіз</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мүліктің</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бір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тұлғадан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екінші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тұлғаға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өтуі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негізінде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пайда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болатын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меншік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құқығы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мысалы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келісім</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бойынша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жасалуы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мүмкін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сату</a:t>
            </a:r>
            <a:r>
              <a:rPr lang="ru-RU" sz="1600" dirty="0">
                <a:latin typeface="Times New Roman" pitchFamily="18" charset="0"/>
                <a:cs typeface="Times New Roman" pitchFamily="18" charset="0"/>
              </a:rPr>
              <a:t> — </a:t>
            </a:r>
            <a:r>
              <a:rPr lang="ru-RU" sz="1600" dirty="0" err="1">
                <a:latin typeface="Times New Roman" pitchFamily="18" charset="0"/>
                <a:cs typeface="Times New Roman" pitchFamily="18" charset="0"/>
              </a:rPr>
              <a:t>сатып</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алу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айырбастау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сыйлау</a:t>
            </a:r>
            <a:r>
              <a:rPr lang="ru-RU" sz="1600" dirty="0">
                <a:latin typeface="Times New Roman" pitchFamily="18" charset="0"/>
                <a:cs typeface="Times New Roman" pitchFamily="18" charset="0"/>
              </a:rPr>
              <a:t>.</a:t>
            </a:r>
          </a:p>
          <a:p>
            <a:pPr marL="0" indent="0" algn="just">
              <a:buNone/>
            </a:pPr>
            <a:r>
              <a:rPr lang="ru-RU" sz="1600" dirty="0" err="1">
                <a:latin typeface="Times New Roman" pitchFamily="18" charset="0"/>
                <a:cs typeface="Times New Roman" pitchFamily="18" charset="0"/>
              </a:rPr>
              <a:t>Қазақтың</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әдет-ғұрып</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заңында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бірінші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болып</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жерді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басып</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алу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құқығы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болған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яғни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кімде-кім</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бірінші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болып</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қыстаудан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көшіп</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жаңа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жерге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орнығып</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алса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жайылым</a:t>
            </a:r>
            <a:r>
              <a:rPr lang="ru-RU" sz="1600" dirty="0">
                <a:latin typeface="Times New Roman" pitchFamily="18" charset="0"/>
                <a:cs typeface="Times New Roman" pitchFamily="18" charset="0"/>
              </a:rPr>
              <a:t> мен </a:t>
            </a:r>
            <a:r>
              <a:rPr lang="ru-RU" sz="1600" dirty="0" err="1">
                <a:latin typeface="Times New Roman" pitchFamily="18" charset="0"/>
                <a:cs typeface="Times New Roman" pitchFamily="18" charset="0"/>
              </a:rPr>
              <a:t>суат</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соның</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меншігі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болып</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саналған</a:t>
            </a:r>
            <a:r>
              <a:rPr lang="ru-RU" sz="1600" dirty="0">
                <a:latin typeface="Times New Roman" pitchFamily="18" charset="0"/>
                <a:cs typeface="Times New Roman" pitchFamily="18" charset="0"/>
              </a:rPr>
              <a:t>.</a:t>
            </a:r>
          </a:p>
          <a:p>
            <a:pPr marL="0" indent="0" algn="just">
              <a:buNone/>
            </a:pPr>
            <a:r>
              <a:rPr lang="ru-RU" sz="1600" dirty="0" err="1">
                <a:latin typeface="Times New Roman" pitchFamily="18" charset="0"/>
                <a:cs typeface="Times New Roman" pitchFamily="18" charset="0"/>
              </a:rPr>
              <a:t>Бұл</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құқық</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табиғи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суаттарға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ғана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қатысты</a:t>
            </a:r>
            <a:r>
              <a:rPr lang="ru-RU" sz="1600" dirty="0">
                <a:latin typeface="Times New Roman" pitchFamily="18" charset="0"/>
                <a:cs typeface="Times New Roman" pitchFamily="18" charset="0"/>
              </a:rPr>
              <a:t>, ал </a:t>
            </a:r>
            <a:r>
              <a:rPr lang="ru-RU" sz="1600" dirty="0" err="1">
                <a:latin typeface="Times New Roman" pitchFamily="18" charset="0"/>
                <a:cs typeface="Times New Roman" pitchFamily="18" charset="0"/>
              </a:rPr>
              <a:t>жасанды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суаттарға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құқықтар</a:t>
            </a:r>
            <a:r>
              <a:rPr lang="ru-RU" sz="1600" dirty="0">
                <a:latin typeface="Times New Roman" pitchFamily="18" charset="0"/>
                <a:cs typeface="Times New Roman" pitchFamily="18" charset="0"/>
              </a:rPr>
              <a:t> мен </a:t>
            </a:r>
            <a:r>
              <a:rPr lang="ru-RU" sz="1600" dirty="0" err="1">
                <a:latin typeface="Times New Roman" pitchFamily="18" charset="0"/>
                <a:cs typeface="Times New Roman" pitchFamily="18" charset="0"/>
              </a:rPr>
              <a:t>тоғандарға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меншік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құқығы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осыларды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жасаған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адамдарға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байланысты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анықталған</a:t>
            </a:r>
            <a:r>
              <a:rPr lang="ru-RU" sz="1600" dirty="0">
                <a:latin typeface="Times New Roman" pitchFamily="18" charset="0"/>
                <a:cs typeface="Times New Roman" pitchFamily="18" charset="0"/>
              </a:rPr>
              <a:t>.</a:t>
            </a:r>
          </a:p>
          <a:p>
            <a:pPr marL="0" indent="0" algn="just">
              <a:buNone/>
            </a:pP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427105508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4">
                                            <p:bg/>
                                          </p:spTgt>
                                        </p:tgtEl>
                                      </p:cBhvr>
                                    </p:animEffect>
                                    <p:set>
                                      <p:cBhvr>
                                        <p:cTn id="7" dur="1" fill="hold">
                                          <p:stCondLst>
                                            <p:cond delay="499"/>
                                          </p:stCondLst>
                                        </p:cTn>
                                        <p:tgtEl>
                                          <p:spTgt spid="4">
                                            <p:bg/>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grpId="0" nodeType="clickEffect">
                                  <p:stCondLst>
                                    <p:cond delay="0"/>
                                  </p:stCondLst>
                                  <p:childTnLst>
                                    <p:animEffect transition="out" filter="randombar(horizontal)">
                                      <p:cBhvr>
                                        <p:cTn id="11" dur="500"/>
                                        <p:tgtEl>
                                          <p:spTgt spid="4">
                                            <p:txEl>
                                              <p:pRg st="0" end="0"/>
                                            </p:txEl>
                                          </p:spTgt>
                                        </p:tgtEl>
                                      </p:cBhvr>
                                    </p:animEffect>
                                    <p:set>
                                      <p:cBhvr>
                                        <p:cTn id="12" dur="1" fill="hold">
                                          <p:stCondLst>
                                            <p:cond delay="499"/>
                                          </p:stCondLst>
                                        </p:cTn>
                                        <p:tgtEl>
                                          <p:spTgt spid="4">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4" presetClass="exit" presetSubtype="10" fill="hold" grpId="0" nodeType="clickEffect">
                                  <p:stCondLst>
                                    <p:cond delay="0"/>
                                  </p:stCondLst>
                                  <p:childTnLst>
                                    <p:animEffect transition="out" filter="randombar(horizontal)">
                                      <p:cBhvr>
                                        <p:cTn id="16" dur="500"/>
                                        <p:tgtEl>
                                          <p:spTgt spid="4">
                                            <p:txEl>
                                              <p:pRg st="1" end="1"/>
                                            </p:txEl>
                                          </p:spTgt>
                                        </p:tgtEl>
                                      </p:cBhvr>
                                    </p:animEffect>
                                    <p:set>
                                      <p:cBhvr>
                                        <p:cTn id="17" dur="1" fill="hold">
                                          <p:stCondLst>
                                            <p:cond delay="499"/>
                                          </p:stCondLst>
                                        </p:cTn>
                                        <p:tgtEl>
                                          <p:spTgt spid="4">
                                            <p:txEl>
                                              <p:pRg st="1" end="1"/>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4" presetClass="exit" presetSubtype="10" fill="hold" grpId="0" nodeType="clickEffect">
                                  <p:stCondLst>
                                    <p:cond delay="0"/>
                                  </p:stCondLst>
                                  <p:childTnLst>
                                    <p:animEffect transition="out" filter="randombar(horizontal)">
                                      <p:cBhvr>
                                        <p:cTn id="21" dur="500"/>
                                        <p:tgtEl>
                                          <p:spTgt spid="4">
                                            <p:txEl>
                                              <p:pRg st="2" end="2"/>
                                            </p:txEl>
                                          </p:spTgt>
                                        </p:tgtEl>
                                      </p:cBhvr>
                                    </p:animEffect>
                                    <p:set>
                                      <p:cBhvr>
                                        <p:cTn id="22" dur="1" fill="hold">
                                          <p:stCondLst>
                                            <p:cond delay="499"/>
                                          </p:stCondLst>
                                        </p:cTn>
                                        <p:tgtEl>
                                          <p:spTgt spid="4">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перфолента 1"/>
          <p:cNvSpPr/>
          <p:nvPr/>
        </p:nvSpPr>
        <p:spPr>
          <a:xfrm>
            <a:off x="755576" y="188640"/>
            <a:ext cx="7429552" cy="2500330"/>
          </a:xfrm>
          <a:prstGeom prst="flowChartPunchedTap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Меншік құқығының тоқтатылуы</a:t>
            </a:r>
            <a:endParaRPr lang="ru-RU"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cxnSp>
        <p:nvCxnSpPr>
          <p:cNvPr id="5" name="Прямая со стрелкой 4"/>
          <p:cNvCxnSpPr/>
          <p:nvPr/>
        </p:nvCxnSpPr>
        <p:spPr>
          <a:xfrm>
            <a:off x="6215074" y="2214554"/>
            <a:ext cx="1285884" cy="10715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Прямоугольник с двумя скругленными противолежащими углами 9"/>
          <p:cNvSpPr/>
          <p:nvPr/>
        </p:nvSpPr>
        <p:spPr>
          <a:xfrm>
            <a:off x="5500694" y="3439261"/>
            <a:ext cx="3357586" cy="1285883"/>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err="1">
                <a:solidFill>
                  <a:schemeClr val="bg1"/>
                </a:solidFill>
              </a:rPr>
              <a:t>Мүлікті</a:t>
            </a:r>
            <a:r>
              <a:rPr lang="ru-RU" sz="2000" dirty="0">
                <a:solidFill>
                  <a:schemeClr val="bg1"/>
                </a:solidFill>
              </a:rPr>
              <a:t> </a:t>
            </a:r>
            <a:r>
              <a:rPr lang="ru-RU" sz="2000" dirty="0" err="1">
                <a:solidFill>
                  <a:schemeClr val="bg1"/>
                </a:solidFill>
              </a:rPr>
              <a:t>өз</a:t>
            </a:r>
            <a:r>
              <a:rPr lang="ru-RU" sz="2000" dirty="0">
                <a:solidFill>
                  <a:schemeClr val="bg1"/>
                </a:solidFill>
              </a:rPr>
              <a:t> </a:t>
            </a:r>
            <a:r>
              <a:rPr lang="ru-RU" sz="2000" dirty="0" err="1">
                <a:solidFill>
                  <a:schemeClr val="bg1"/>
                </a:solidFill>
              </a:rPr>
              <a:t>еркімен</a:t>
            </a:r>
            <a:r>
              <a:rPr lang="ru-RU" sz="2000" dirty="0">
                <a:solidFill>
                  <a:schemeClr val="bg1"/>
                </a:solidFill>
              </a:rPr>
              <a:t> </a:t>
            </a:r>
            <a:r>
              <a:rPr lang="ru-RU" sz="2000" dirty="0" err="1">
                <a:solidFill>
                  <a:schemeClr val="bg1"/>
                </a:solidFill>
              </a:rPr>
              <a:t>басқа</a:t>
            </a:r>
            <a:r>
              <a:rPr lang="ru-RU" sz="2000" dirty="0">
                <a:solidFill>
                  <a:schemeClr val="bg1"/>
                </a:solidFill>
              </a:rPr>
              <a:t> </a:t>
            </a:r>
            <a:r>
              <a:rPr lang="ru-RU" sz="2000" dirty="0" err="1">
                <a:solidFill>
                  <a:schemeClr val="bg1"/>
                </a:solidFill>
              </a:rPr>
              <a:t>тұлғаға</a:t>
            </a:r>
            <a:r>
              <a:rPr lang="ru-RU" sz="2000" dirty="0">
                <a:solidFill>
                  <a:schemeClr val="bg1"/>
                </a:solidFill>
              </a:rPr>
              <a:t> беру, </a:t>
            </a:r>
            <a:r>
              <a:rPr lang="ru-RU" sz="2000" dirty="0" err="1">
                <a:solidFill>
                  <a:schemeClr val="bg1"/>
                </a:solidFill>
              </a:rPr>
              <a:t>сату</a:t>
            </a:r>
            <a:r>
              <a:rPr lang="ru-RU" sz="2000" dirty="0">
                <a:solidFill>
                  <a:schemeClr val="bg1"/>
                </a:solidFill>
              </a:rPr>
              <a:t>, </a:t>
            </a:r>
            <a:r>
              <a:rPr lang="ru-RU" sz="2000" dirty="0" err="1">
                <a:solidFill>
                  <a:schemeClr val="bg1"/>
                </a:solidFill>
              </a:rPr>
              <a:t>меншік</a:t>
            </a:r>
            <a:r>
              <a:rPr lang="ru-RU" sz="2000" dirty="0">
                <a:solidFill>
                  <a:schemeClr val="bg1"/>
                </a:solidFill>
              </a:rPr>
              <a:t> </a:t>
            </a:r>
            <a:r>
              <a:rPr lang="ru-RU" sz="2000" dirty="0" err="1">
                <a:solidFill>
                  <a:schemeClr val="bg1"/>
                </a:solidFill>
              </a:rPr>
              <a:t>құқығынан</a:t>
            </a:r>
            <a:r>
              <a:rPr lang="ru-RU" sz="2000" dirty="0">
                <a:solidFill>
                  <a:schemeClr val="bg1"/>
                </a:solidFill>
              </a:rPr>
              <a:t> бас </a:t>
            </a:r>
            <a:r>
              <a:rPr lang="ru-RU" sz="2000" dirty="0" err="1">
                <a:solidFill>
                  <a:schemeClr val="bg1"/>
                </a:solidFill>
              </a:rPr>
              <a:t>тарту</a:t>
            </a:r>
            <a:r>
              <a:rPr lang="ru-RU" sz="2000" dirty="0">
                <a:solidFill>
                  <a:schemeClr val="bg1"/>
                </a:solidFill>
              </a:rPr>
              <a:t>, </a:t>
            </a:r>
            <a:r>
              <a:rPr lang="ru-RU" sz="2000" dirty="0" err="1">
                <a:solidFill>
                  <a:schemeClr val="bg1"/>
                </a:solidFill>
              </a:rPr>
              <a:t>мүлікті</a:t>
            </a:r>
            <a:r>
              <a:rPr lang="ru-RU" sz="2000" dirty="0">
                <a:solidFill>
                  <a:schemeClr val="bg1"/>
                </a:solidFill>
              </a:rPr>
              <a:t> </a:t>
            </a:r>
            <a:r>
              <a:rPr lang="ru-RU" sz="2000" dirty="0" err="1">
                <a:solidFill>
                  <a:schemeClr val="bg1"/>
                </a:solidFill>
              </a:rPr>
              <a:t>жою</a:t>
            </a:r>
            <a:r>
              <a:rPr lang="ru-RU" sz="2000" dirty="0">
                <a:solidFill>
                  <a:schemeClr val="bg1"/>
                </a:solidFill>
              </a:rPr>
              <a:t> </a:t>
            </a:r>
            <a:r>
              <a:rPr lang="ru-RU" sz="2000" dirty="0" err="1">
                <a:solidFill>
                  <a:schemeClr val="bg1"/>
                </a:solidFill>
              </a:rPr>
              <a:t>және</a:t>
            </a:r>
            <a:r>
              <a:rPr lang="ru-RU" sz="2000" dirty="0">
                <a:solidFill>
                  <a:schemeClr val="bg1"/>
                </a:solidFill>
              </a:rPr>
              <a:t> </a:t>
            </a:r>
            <a:r>
              <a:rPr lang="ru-RU" sz="2000" dirty="0" err="1">
                <a:solidFill>
                  <a:schemeClr val="bg1"/>
                </a:solidFill>
              </a:rPr>
              <a:t>т.б</a:t>
            </a:r>
            <a:r>
              <a:rPr lang="ru-RU" sz="2000" dirty="0">
                <a:solidFill>
                  <a:schemeClr val="bg1"/>
                </a:solidFill>
              </a:rPr>
              <a:t>.</a:t>
            </a:r>
          </a:p>
        </p:txBody>
      </p:sp>
      <p:sp>
        <p:nvSpPr>
          <p:cNvPr id="11" name="Прямоугольник с двумя скругленными противолежащими углами 10"/>
          <p:cNvSpPr/>
          <p:nvPr/>
        </p:nvSpPr>
        <p:spPr>
          <a:xfrm>
            <a:off x="214282" y="3357562"/>
            <a:ext cx="3857652" cy="1223566"/>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err="1">
                <a:solidFill>
                  <a:schemeClr val="bg1"/>
                </a:solidFill>
              </a:rPr>
              <a:t>Меншік</a:t>
            </a:r>
            <a:r>
              <a:rPr lang="ru-RU" sz="2000" dirty="0">
                <a:solidFill>
                  <a:schemeClr val="bg1"/>
                </a:solidFill>
              </a:rPr>
              <a:t> </a:t>
            </a:r>
            <a:r>
              <a:rPr lang="ru-RU" sz="2000" dirty="0" err="1">
                <a:solidFill>
                  <a:schemeClr val="bg1"/>
                </a:solidFill>
              </a:rPr>
              <a:t>құқығының</a:t>
            </a:r>
            <a:r>
              <a:rPr lang="ru-RU" sz="2000" dirty="0">
                <a:solidFill>
                  <a:schemeClr val="bg1"/>
                </a:solidFill>
              </a:rPr>
              <a:t> </a:t>
            </a:r>
            <a:r>
              <a:rPr lang="ru-RU" sz="2000" dirty="0" err="1">
                <a:solidFill>
                  <a:schemeClr val="bg1"/>
                </a:solidFill>
              </a:rPr>
              <a:t>тоқтатылуы</a:t>
            </a:r>
            <a:r>
              <a:rPr lang="ru-RU" sz="2000" dirty="0">
                <a:solidFill>
                  <a:schemeClr val="bg1"/>
                </a:solidFill>
              </a:rPr>
              <a:t> </a:t>
            </a:r>
            <a:r>
              <a:rPr lang="ru-RU" sz="2000" dirty="0" err="1">
                <a:solidFill>
                  <a:schemeClr val="bg1"/>
                </a:solidFill>
              </a:rPr>
              <a:t>өз</a:t>
            </a:r>
            <a:r>
              <a:rPr lang="ru-RU" sz="2000" dirty="0">
                <a:solidFill>
                  <a:schemeClr val="bg1"/>
                </a:solidFill>
              </a:rPr>
              <a:t> </a:t>
            </a:r>
            <a:r>
              <a:rPr lang="ru-RU" sz="2000" dirty="0" err="1">
                <a:solidFill>
                  <a:schemeClr val="bg1"/>
                </a:solidFill>
              </a:rPr>
              <a:t>еркімен</a:t>
            </a:r>
            <a:r>
              <a:rPr lang="ru-RU" sz="2000" dirty="0">
                <a:solidFill>
                  <a:schemeClr val="bg1"/>
                </a:solidFill>
              </a:rPr>
              <a:t> </a:t>
            </a:r>
            <a:r>
              <a:rPr lang="ru-RU" sz="2000" dirty="0" err="1">
                <a:solidFill>
                  <a:schemeClr val="bg1"/>
                </a:solidFill>
              </a:rPr>
              <a:t>және</a:t>
            </a:r>
            <a:r>
              <a:rPr lang="ru-RU" sz="2000" dirty="0">
                <a:solidFill>
                  <a:schemeClr val="bg1"/>
                </a:solidFill>
              </a:rPr>
              <a:t> </a:t>
            </a:r>
            <a:r>
              <a:rPr lang="ru-RU" sz="2000" dirty="0" err="1">
                <a:solidFill>
                  <a:schemeClr val="bg1"/>
                </a:solidFill>
              </a:rPr>
              <a:t>мәжбүрлі</a:t>
            </a:r>
            <a:r>
              <a:rPr lang="ru-RU" sz="2000" dirty="0">
                <a:solidFill>
                  <a:schemeClr val="bg1"/>
                </a:solidFill>
              </a:rPr>
              <a:t> </a:t>
            </a:r>
            <a:r>
              <a:rPr lang="ru-RU" sz="2000" dirty="0" err="1">
                <a:solidFill>
                  <a:schemeClr val="bg1"/>
                </a:solidFill>
              </a:rPr>
              <a:t>түрде</a:t>
            </a:r>
            <a:r>
              <a:rPr lang="ru-RU" sz="2000" dirty="0">
                <a:solidFill>
                  <a:schemeClr val="bg1"/>
                </a:solidFill>
              </a:rPr>
              <a:t> </a:t>
            </a:r>
            <a:r>
              <a:rPr lang="ru-RU" sz="2000" dirty="0" err="1">
                <a:solidFill>
                  <a:schemeClr val="bg1"/>
                </a:solidFill>
              </a:rPr>
              <a:t>жүзеге</a:t>
            </a:r>
            <a:r>
              <a:rPr lang="ru-RU" sz="2000" dirty="0">
                <a:solidFill>
                  <a:schemeClr val="bg1"/>
                </a:solidFill>
              </a:rPr>
              <a:t> </a:t>
            </a:r>
            <a:r>
              <a:rPr lang="ru-RU" sz="2000" dirty="0" err="1">
                <a:solidFill>
                  <a:schemeClr val="bg1"/>
                </a:solidFill>
              </a:rPr>
              <a:t>асырылады</a:t>
            </a:r>
            <a:r>
              <a:rPr lang="ru-RU" sz="2000" dirty="0">
                <a:solidFill>
                  <a:schemeClr val="bg1"/>
                </a:solidFill>
              </a:rPr>
              <a:t>. </a:t>
            </a:r>
          </a:p>
        </p:txBody>
      </p:sp>
      <p:sp>
        <p:nvSpPr>
          <p:cNvPr id="12" name="Прямоугольник с двумя скругленными противолежащими углами 11"/>
          <p:cNvSpPr/>
          <p:nvPr/>
        </p:nvSpPr>
        <p:spPr>
          <a:xfrm>
            <a:off x="1428728" y="5214950"/>
            <a:ext cx="6643734" cy="152641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err="1">
                <a:solidFill>
                  <a:schemeClr val="bg1"/>
                </a:solidFill>
              </a:rPr>
              <a:t>Мәжбүрлі</a:t>
            </a:r>
            <a:r>
              <a:rPr lang="ru-RU" sz="2400" dirty="0">
                <a:solidFill>
                  <a:schemeClr val="bg1"/>
                </a:solidFill>
              </a:rPr>
              <a:t> </a:t>
            </a:r>
            <a:r>
              <a:rPr lang="ru-RU" sz="2400" dirty="0" err="1">
                <a:solidFill>
                  <a:schemeClr val="bg1"/>
                </a:solidFill>
              </a:rPr>
              <a:t>түрде</a:t>
            </a:r>
            <a:r>
              <a:rPr lang="ru-RU" sz="2400" dirty="0">
                <a:solidFill>
                  <a:schemeClr val="bg1"/>
                </a:solidFill>
              </a:rPr>
              <a:t> </a:t>
            </a:r>
            <a:r>
              <a:rPr lang="ru-RU" sz="2400" dirty="0" err="1">
                <a:solidFill>
                  <a:schemeClr val="bg1"/>
                </a:solidFill>
              </a:rPr>
              <a:t>меншік</a:t>
            </a:r>
            <a:r>
              <a:rPr lang="ru-RU" sz="2400" dirty="0">
                <a:solidFill>
                  <a:schemeClr val="bg1"/>
                </a:solidFill>
              </a:rPr>
              <a:t> </a:t>
            </a:r>
            <a:r>
              <a:rPr lang="ru-RU" sz="2400" dirty="0" err="1" smtClean="0">
                <a:solidFill>
                  <a:schemeClr val="bg1"/>
                </a:solidFill>
              </a:rPr>
              <a:t>құқығын</a:t>
            </a:r>
            <a:r>
              <a:rPr lang="ru-RU" sz="2400" dirty="0" smtClean="0">
                <a:solidFill>
                  <a:schemeClr val="bg1"/>
                </a:solidFill>
              </a:rPr>
              <a:t> </a:t>
            </a:r>
            <a:r>
              <a:rPr lang="ru-RU" sz="2400" dirty="0" err="1" smtClean="0">
                <a:solidFill>
                  <a:schemeClr val="bg1"/>
                </a:solidFill>
              </a:rPr>
              <a:t>тоқтату</a:t>
            </a:r>
            <a:r>
              <a:rPr lang="ru-RU" sz="2400" dirty="0">
                <a:solidFill>
                  <a:schemeClr val="bg1"/>
                </a:solidFill>
              </a:rPr>
              <a:t>: </a:t>
            </a:r>
            <a:r>
              <a:rPr lang="ru-RU" sz="2400" dirty="0" err="1">
                <a:solidFill>
                  <a:schemeClr val="bg1"/>
                </a:solidFill>
              </a:rPr>
              <a:t>тәркілеу</a:t>
            </a:r>
            <a:r>
              <a:rPr lang="ru-RU" sz="2400" dirty="0">
                <a:solidFill>
                  <a:schemeClr val="bg1"/>
                </a:solidFill>
              </a:rPr>
              <a:t>, </a:t>
            </a:r>
            <a:r>
              <a:rPr lang="ru-RU" sz="2400" dirty="0" err="1">
                <a:solidFill>
                  <a:schemeClr val="bg1"/>
                </a:solidFill>
              </a:rPr>
              <a:t>реквизация</a:t>
            </a:r>
            <a:r>
              <a:rPr lang="ru-RU" sz="2400" dirty="0">
                <a:solidFill>
                  <a:schemeClr val="bg1"/>
                </a:solidFill>
              </a:rPr>
              <a:t>, </a:t>
            </a:r>
            <a:r>
              <a:rPr lang="ru-RU" sz="2400" dirty="0" err="1">
                <a:solidFill>
                  <a:schemeClr val="bg1"/>
                </a:solidFill>
              </a:rPr>
              <a:t>иесіз</a:t>
            </a:r>
            <a:r>
              <a:rPr lang="ru-RU" sz="2400" dirty="0">
                <a:solidFill>
                  <a:schemeClr val="bg1"/>
                </a:solidFill>
              </a:rPr>
              <a:t> </a:t>
            </a:r>
            <a:r>
              <a:rPr lang="ru-RU" sz="2400" dirty="0" err="1">
                <a:solidFill>
                  <a:schemeClr val="bg1"/>
                </a:solidFill>
              </a:rPr>
              <a:t>мәдени</a:t>
            </a:r>
            <a:r>
              <a:rPr lang="ru-RU" sz="2400" dirty="0">
                <a:solidFill>
                  <a:schemeClr val="bg1"/>
                </a:solidFill>
              </a:rPr>
              <a:t> </a:t>
            </a:r>
            <a:r>
              <a:rPr lang="ru-RU" sz="2400" dirty="0" err="1">
                <a:solidFill>
                  <a:schemeClr val="bg1"/>
                </a:solidFill>
              </a:rPr>
              <a:t>немесе</a:t>
            </a:r>
            <a:r>
              <a:rPr lang="ru-RU" sz="2400" dirty="0">
                <a:solidFill>
                  <a:schemeClr val="bg1"/>
                </a:solidFill>
              </a:rPr>
              <a:t> </a:t>
            </a:r>
            <a:r>
              <a:rPr lang="ru-RU" sz="2400" dirty="0" err="1">
                <a:solidFill>
                  <a:schemeClr val="bg1"/>
                </a:solidFill>
              </a:rPr>
              <a:t>тарихи</a:t>
            </a:r>
            <a:r>
              <a:rPr lang="ru-RU" sz="2400" dirty="0">
                <a:solidFill>
                  <a:schemeClr val="bg1"/>
                </a:solidFill>
              </a:rPr>
              <a:t> </a:t>
            </a:r>
            <a:r>
              <a:rPr lang="ru-RU" sz="2400" dirty="0" err="1">
                <a:solidFill>
                  <a:schemeClr val="bg1"/>
                </a:solidFill>
              </a:rPr>
              <a:t>маңызы</a:t>
            </a:r>
            <a:r>
              <a:rPr lang="ru-RU" sz="2400" dirty="0">
                <a:solidFill>
                  <a:schemeClr val="bg1"/>
                </a:solidFill>
              </a:rPr>
              <a:t> бар </a:t>
            </a:r>
            <a:r>
              <a:rPr lang="ru-RU" sz="2400" dirty="0" err="1">
                <a:solidFill>
                  <a:schemeClr val="bg1"/>
                </a:solidFill>
              </a:rPr>
              <a:t>мүліктерді</a:t>
            </a:r>
            <a:r>
              <a:rPr lang="ru-RU" sz="2400" dirty="0">
                <a:solidFill>
                  <a:schemeClr val="bg1"/>
                </a:solidFill>
              </a:rPr>
              <a:t> </a:t>
            </a:r>
            <a:r>
              <a:rPr lang="ru-RU" sz="2400" dirty="0" err="1">
                <a:solidFill>
                  <a:schemeClr val="bg1"/>
                </a:solidFill>
              </a:rPr>
              <a:t>сатып</a:t>
            </a:r>
            <a:r>
              <a:rPr lang="ru-RU" sz="2400" dirty="0">
                <a:solidFill>
                  <a:schemeClr val="bg1"/>
                </a:solidFill>
              </a:rPr>
              <a:t> </a:t>
            </a:r>
            <a:r>
              <a:rPr lang="ru-RU" sz="2400" dirty="0" err="1">
                <a:solidFill>
                  <a:schemeClr val="bg1"/>
                </a:solidFill>
              </a:rPr>
              <a:t>алу</a:t>
            </a:r>
            <a:r>
              <a:rPr lang="ru-RU" sz="2400" dirty="0">
                <a:solidFill>
                  <a:schemeClr val="bg1"/>
                </a:solidFill>
              </a:rPr>
              <a:t> </a:t>
            </a:r>
            <a:r>
              <a:rPr lang="ru-RU" sz="2400" dirty="0" err="1">
                <a:solidFill>
                  <a:schemeClr val="bg1"/>
                </a:solidFill>
              </a:rPr>
              <a:t>және</a:t>
            </a:r>
            <a:r>
              <a:rPr lang="ru-RU" sz="2400" dirty="0">
                <a:solidFill>
                  <a:schemeClr val="bg1"/>
                </a:solidFill>
              </a:rPr>
              <a:t> </a:t>
            </a:r>
            <a:r>
              <a:rPr lang="ru-RU" sz="2400" dirty="0" err="1">
                <a:solidFill>
                  <a:schemeClr val="bg1"/>
                </a:solidFill>
              </a:rPr>
              <a:t>т.б</a:t>
            </a:r>
            <a:r>
              <a:rPr lang="ru-RU" sz="2400" dirty="0">
                <a:solidFill>
                  <a:schemeClr val="bg1"/>
                </a:solidFill>
              </a:rPr>
              <a:t>. </a:t>
            </a:r>
            <a:r>
              <a:rPr lang="ru-RU" sz="2400" dirty="0" err="1">
                <a:solidFill>
                  <a:schemeClr val="bg1"/>
                </a:solidFill>
              </a:rPr>
              <a:t>негізде</a:t>
            </a:r>
            <a:r>
              <a:rPr lang="ru-RU" sz="2400" dirty="0">
                <a:solidFill>
                  <a:schemeClr val="bg1"/>
                </a:solidFill>
              </a:rPr>
              <a:t> </a:t>
            </a:r>
            <a:r>
              <a:rPr lang="ru-RU" sz="2400" dirty="0" err="1">
                <a:solidFill>
                  <a:schemeClr val="bg1"/>
                </a:solidFill>
              </a:rPr>
              <a:t>жүргізіледі</a:t>
            </a:r>
            <a:r>
              <a:rPr lang="ru-RU" sz="2400" dirty="0">
                <a:solidFill>
                  <a:schemeClr val="bg1"/>
                </a:solidFill>
              </a:rPr>
              <a:t>.</a:t>
            </a:r>
          </a:p>
        </p:txBody>
      </p:sp>
      <p:cxnSp>
        <p:nvCxnSpPr>
          <p:cNvPr id="14" name="Прямая со стрелкой 13"/>
          <p:cNvCxnSpPr/>
          <p:nvPr/>
        </p:nvCxnSpPr>
        <p:spPr>
          <a:xfrm rot="16200000" flipH="1">
            <a:off x="3321835" y="3750471"/>
            <a:ext cx="2571768"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rot="10800000" flipV="1">
            <a:off x="2214546" y="2714620"/>
            <a:ext cx="857256"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871940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Содержимое 9"/>
          <p:cNvSpPr>
            <a:spLocks noGrp="1"/>
          </p:cNvSpPr>
          <p:nvPr>
            <p:ph idx="1"/>
          </p:nvPr>
        </p:nvSpPr>
        <p:spPr>
          <a:xfrm>
            <a:off x="275559" y="1283249"/>
            <a:ext cx="8569325" cy="5589240"/>
          </a:xfrm>
        </p:spPr>
        <p:txBody>
          <a:bodyPr>
            <a:noAutofit/>
          </a:bodyPr>
          <a:lstStyle/>
          <a:p>
            <a:pPr algn="just">
              <a:buNone/>
            </a:pPr>
            <a:r>
              <a:rPr lang="kk-KZ" sz="2000" i="1" dirty="0" smtClean="0">
                <a:solidFill>
                  <a:schemeClr val="bg1"/>
                </a:solidFill>
                <a:latin typeface="Times New Roman" pitchFamily="18" charset="0"/>
                <a:cs typeface="Times New Roman" pitchFamily="18" charset="0"/>
              </a:rPr>
              <a:t>       Егер</a:t>
            </a:r>
            <a:r>
              <a:rPr lang="en-US" sz="2000" i="1" dirty="0" smtClean="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меншік</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құқығы</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бұзылса</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немесе</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бұзылуы</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мүмкін</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болса</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онда</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меншік</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иесі</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өз</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құқығын</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қорғауға</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жүгінеді</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Меншік</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құқығы</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екі</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жолмен</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бұзылуы</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мүмкін</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меншік</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иесіне</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өз</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мүлкін</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қолдануына</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және</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иелік</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етуіне</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кедергі</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жасау</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Бірінші</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жағдайда</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меншік</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иесі</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құқық</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бұзушыға</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бөтен</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біреудің</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иелік</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етуінен</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өз</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мүлкін</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алу</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туралы</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виндикациялық</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талап</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кояды</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Екінші</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жағдайда</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меншік</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иесі</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өз</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мүлкін</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қолдануға</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және</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иелік</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етуге</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тосқауыл</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болатын</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заңсыз</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кедергілерді</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жою</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туралы</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заң</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бұзушыға</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негаторлық</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талап</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қояды</a:t>
            </a:r>
            <a:r>
              <a:rPr lang="en-US" sz="2000" i="1" dirty="0">
                <a:solidFill>
                  <a:schemeClr val="bg1"/>
                </a:solidFill>
                <a:latin typeface="Times New Roman" pitchFamily="18" charset="0"/>
                <a:cs typeface="Times New Roman" pitchFamily="18" charset="0"/>
              </a:rPr>
              <a:t>.</a:t>
            </a:r>
          </a:p>
          <a:p>
            <a:pPr algn="just">
              <a:buNone/>
            </a:pPr>
            <a:r>
              <a:rPr lang="kk-KZ" sz="2000" i="1" dirty="0" smtClean="0">
                <a:solidFill>
                  <a:schemeClr val="bg1"/>
                </a:solidFill>
                <a:latin typeface="Times New Roman" pitchFamily="18" charset="0"/>
                <a:cs typeface="Times New Roman" pitchFamily="18" charset="0"/>
              </a:rPr>
              <a:t>        Виндикациялық</a:t>
            </a:r>
            <a:r>
              <a:rPr lang="en-US" sz="2000" i="1" dirty="0" smtClean="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талапқа</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сай</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меншік</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иесі</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өз</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мүлкін</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бөтен</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біреудің</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заңсыз</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иелік</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етуіне</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қарсы</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талап</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қоя</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алады</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Виндикациялық</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талап</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қойылғанда</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мүліктің</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жаңа</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иесінің</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иеленуші</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адал</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немесе</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адал</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емес</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екендігі</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анықталады</a:t>
            </a:r>
            <a:r>
              <a:rPr lang="en-US" sz="2000" i="1" dirty="0">
                <a:solidFill>
                  <a:schemeClr val="bg1"/>
                </a:solidFill>
                <a:latin typeface="Times New Roman" pitchFamily="18" charset="0"/>
                <a:cs typeface="Times New Roman" pitchFamily="18" charset="0"/>
              </a:rPr>
              <a:t>. </a:t>
            </a:r>
            <a:endParaRPr lang="kk-KZ" sz="2000" i="1" dirty="0" smtClean="0">
              <a:solidFill>
                <a:schemeClr val="bg1"/>
              </a:solidFill>
              <a:latin typeface="Times New Roman" pitchFamily="18" charset="0"/>
              <a:cs typeface="Times New Roman" pitchFamily="18" charset="0"/>
            </a:endParaRPr>
          </a:p>
          <a:p>
            <a:pPr algn="just">
              <a:buNone/>
            </a:pPr>
            <a:r>
              <a:rPr lang="kk-KZ" sz="2000" i="1" dirty="0" smtClean="0">
                <a:solidFill>
                  <a:schemeClr val="bg1"/>
                </a:solidFill>
                <a:latin typeface="Times New Roman" pitchFamily="18" charset="0"/>
                <a:cs typeface="Times New Roman" pitchFamily="18" charset="0"/>
              </a:rPr>
              <a:t>       Негаторлық</a:t>
            </a:r>
            <a:r>
              <a:rPr lang="en-US" sz="2000" i="1" dirty="0" smtClean="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талап—</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бұл</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мүлік</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иесінің</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үшінші</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тұлғаға</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меншік</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құқығын</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дұрыс</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жүзеге</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асыруға</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кедергі</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жасайтын</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бөгеттерді</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жою</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туралы</a:t>
            </a:r>
            <a:r>
              <a:rPr lang="en-US" sz="2000" i="1" dirty="0">
                <a:solidFill>
                  <a:schemeClr val="bg1"/>
                </a:solidFill>
                <a:latin typeface="Times New Roman" pitchFamily="18" charset="0"/>
                <a:cs typeface="Times New Roman" pitchFamily="18" charset="0"/>
              </a:rPr>
              <a:t> </a:t>
            </a:r>
            <a:r>
              <a:rPr lang="kk-KZ" sz="2000" i="1" dirty="0">
                <a:solidFill>
                  <a:schemeClr val="bg1"/>
                </a:solidFill>
                <a:latin typeface="Times New Roman" pitchFamily="18" charset="0"/>
                <a:cs typeface="Times New Roman" pitchFamily="18" charset="0"/>
              </a:rPr>
              <a:t>талабы</a:t>
            </a:r>
            <a:r>
              <a:rPr lang="en-US" sz="2000" i="1" dirty="0">
                <a:solidFill>
                  <a:schemeClr val="bg1"/>
                </a:solidFill>
                <a:latin typeface="Times New Roman" pitchFamily="18" charset="0"/>
                <a:cs typeface="Times New Roman" pitchFamily="18" charset="0"/>
              </a:rPr>
              <a:t>. </a:t>
            </a:r>
            <a:endParaRPr lang="kk-KZ" sz="2000" i="1" dirty="0" smtClean="0">
              <a:solidFill>
                <a:schemeClr val="bg1"/>
              </a:solidFill>
              <a:latin typeface="Times New Roman" pitchFamily="18" charset="0"/>
              <a:cs typeface="Times New Roman" pitchFamily="18" charset="0"/>
            </a:endParaRPr>
          </a:p>
        </p:txBody>
      </p:sp>
      <p:sp>
        <p:nvSpPr>
          <p:cNvPr id="11" name="Прямоугольник 10"/>
          <p:cNvSpPr/>
          <p:nvPr/>
        </p:nvSpPr>
        <p:spPr>
          <a:xfrm>
            <a:off x="1428728" y="214290"/>
            <a:ext cx="6262988" cy="1000132"/>
          </a:xfrm>
          <a:prstGeom prst="rect">
            <a:avLst/>
          </a:prstGeom>
          <a:noFill/>
        </p:spPr>
        <p:txBody>
          <a:bodyPr wrap="none">
            <a:prstTxWarp prst="textWave1">
              <a:avLst>
                <a:gd name="adj1" fmla="val 13885"/>
                <a:gd name="adj2" fmla="val -1995"/>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kk-KZ" sz="5400"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01600">
                    <a:srgbClr val="FFFF00">
                      <a:alpha val="60000"/>
                    </a:srgbClr>
                  </a:glow>
                  <a:outerShdw blurRad="50800" dist="39000" dir="5460000" algn="tl">
                    <a:srgbClr val="000000">
                      <a:alpha val="38000"/>
                    </a:srgbClr>
                  </a:outerShdw>
                </a:effectLst>
              </a:rPr>
              <a:t>Меншік құқығын қорғау</a:t>
            </a:r>
            <a:endParaRPr lang="ru-RU" sz="5400" b="1" u="sng"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01600">
                  <a:srgbClr val="FFFF00">
                    <a:alpha val="60000"/>
                  </a:srgbClr>
                </a:glow>
                <a:outerShdw blurRad="50800" dist="39000" dir="5460000" algn="tl">
                  <a:srgbClr val="000000">
                    <a:alpha val="38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785786" y="188640"/>
            <a:ext cx="7858180" cy="720080"/>
          </a:xfrm>
        </p:spPr>
        <p:txBody>
          <a:bodyPr>
            <a:normAutofit/>
          </a:bodyPr>
          <a:lstStyle/>
          <a:p>
            <a:pPr algn="ctr"/>
            <a:r>
              <a:rPr lang="kk-KZ" sz="3600" b="1" i="1" dirty="0" smtClean="0">
                <a:solidFill>
                  <a:srgbClr val="FFFF00"/>
                </a:solidFill>
              </a:rPr>
              <a:t>Мемлекеттік меншік құқығы</a:t>
            </a:r>
            <a:endParaRPr lang="ru-RU" sz="3600" b="1" i="1" dirty="0">
              <a:solidFill>
                <a:srgbClr val="FFFF00"/>
              </a:solidFill>
            </a:endParaRPr>
          </a:p>
        </p:txBody>
      </p:sp>
      <p:sp>
        <p:nvSpPr>
          <p:cNvPr id="4" name="Rectangle 2"/>
          <p:cNvSpPr>
            <a:spLocks noGrp="1" noChangeArrowheads="1"/>
          </p:cNvSpPr>
          <p:nvPr>
            <p:ph idx="1"/>
          </p:nvPr>
        </p:nvSpPr>
        <p:spPr bwMode="auto">
          <a:xfrm>
            <a:off x="827584" y="1053897"/>
            <a:ext cx="7673506" cy="5257532"/>
          </a:xfrm>
          <a:prstGeom prst="flowChartMultidocument">
            <a:avLst/>
          </a:prstGeom>
          <a:solidFill>
            <a:srgbClr val="FFFF00"/>
          </a:solidFill>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indent="0" algn="just">
              <a:buNone/>
            </a:pPr>
            <a:r>
              <a:rPr lang="kk-KZ" sz="1800" dirty="0" smtClean="0">
                <a:latin typeface="Times New Roman" pitchFamily="18" charset="0"/>
                <a:cs typeface="Times New Roman" pitchFamily="18" charset="0"/>
              </a:rPr>
              <a:t>       Мемлекеттік  </a:t>
            </a:r>
            <a:r>
              <a:rPr lang="kk-KZ" sz="1800" dirty="0">
                <a:latin typeface="Times New Roman" pitchFamily="18" charset="0"/>
                <a:cs typeface="Times New Roman" pitchFamily="18" charset="0"/>
              </a:rPr>
              <a:t>меншік  құқығы  дегеніміз  мемлекеттің  заң  актілерімен  танылған  және  қорғалатын,  өзіне  тиесілі  мүлікті  өз  қалауы  бойынша  иемдену,  пайдалану  және  оған  билік  ету  құқығы</a:t>
            </a:r>
            <a:r>
              <a:rPr lang="kk-KZ" sz="1800" dirty="0" smtClean="0">
                <a:latin typeface="Times New Roman" pitchFamily="18" charset="0"/>
                <a:cs typeface="Times New Roman" pitchFamily="18" charset="0"/>
              </a:rPr>
              <a:t>.</a:t>
            </a:r>
          </a:p>
          <a:p>
            <a:pPr marL="0" indent="0" algn="just">
              <a:buNone/>
            </a:pPr>
            <a:r>
              <a:rPr lang="kk-KZ" sz="1800" dirty="0">
                <a:latin typeface="Times New Roman" pitchFamily="18" charset="0"/>
                <a:cs typeface="Times New Roman" pitchFamily="18" charset="0"/>
              </a:rPr>
              <a:t>Меншік  құқығының  мамұны  құқықтар  мен  міндеттердің  жиынтығымен  анықталады.”Меншік  иелерінің  өз  құқықтырын  жүзеге  асыру  көлемі  мен  шектері,  оларды  қорғау  кепілдіктері  заңмен  белгіленеді  ”  (Конституцияның  6 –</a:t>
            </a:r>
            <a:r>
              <a:rPr lang="en-US" sz="1800" dirty="0">
                <a:latin typeface="Times New Roman" pitchFamily="18" charset="0"/>
                <a:cs typeface="Times New Roman" pitchFamily="18" charset="0"/>
              </a:rPr>
              <a:t> </a:t>
            </a:r>
            <a:r>
              <a:rPr lang="kk-KZ" sz="1800" dirty="0">
                <a:latin typeface="Times New Roman" pitchFamily="18" charset="0"/>
                <a:cs typeface="Times New Roman" pitchFamily="18" charset="0"/>
              </a:rPr>
              <a:t>бабының  2- тармағы ).  Яғни,  мемлекет,  мемлекеттік  меншік  объектілерінің  бірден –</a:t>
            </a:r>
            <a:r>
              <a:rPr lang="en-US" sz="1800" dirty="0">
                <a:latin typeface="Times New Roman" pitchFamily="18" charset="0"/>
                <a:cs typeface="Times New Roman" pitchFamily="18" charset="0"/>
              </a:rPr>
              <a:t> </a:t>
            </a:r>
            <a:r>
              <a:rPr lang="kk-KZ" sz="1800" dirty="0">
                <a:latin typeface="Times New Roman" pitchFamily="18" charset="0"/>
                <a:cs typeface="Times New Roman" pitchFamily="18" charset="0"/>
              </a:rPr>
              <a:t>бір  меншік  иесі  ретінде,  азаматтық  құқықтарды,  сондай –</a:t>
            </a:r>
            <a:r>
              <a:rPr lang="en-US" sz="1800" dirty="0">
                <a:latin typeface="Times New Roman" pitchFamily="18" charset="0"/>
                <a:cs typeface="Times New Roman" pitchFamily="18" charset="0"/>
              </a:rPr>
              <a:t> </a:t>
            </a:r>
            <a:r>
              <a:rPr lang="kk-KZ" sz="1800" dirty="0">
                <a:latin typeface="Times New Roman" pitchFamily="18" charset="0"/>
                <a:cs typeface="Times New Roman" pitchFamily="18" charset="0"/>
              </a:rPr>
              <a:t>ақ  міндеттерді  жүзеге  асырудың  шектері  мен  қорғауды  заң  арқылы  өзі  үшін  өзі  анықтайды.</a:t>
            </a:r>
          </a:p>
          <a:p>
            <a:pPr marL="0" indent="0" algn="just">
              <a:buNone/>
            </a:pPr>
            <a:endParaRPr lang="kk-KZ" sz="1800" dirty="0">
              <a:latin typeface="Times New Roman" pitchFamily="18" charset="0"/>
              <a:cs typeface="Times New Roman" pitchFamily="18" charset="0"/>
            </a:endParaRPr>
          </a:p>
          <a:p>
            <a:pPr marL="0" indent="0" algn="just">
              <a:buNone/>
            </a:pPr>
            <a:endParaRPr lang="ru-RU" sz="1800" dirty="0">
              <a:latin typeface="Times New Roman" pitchFamily="18" charset="0"/>
              <a:cs typeface="Times New Roman" pitchFamily="18" charset="0"/>
            </a:endParaRPr>
          </a:p>
        </p:txBody>
      </p:sp>
    </p:spTree>
    <p:extLst>
      <p:ext uri="{BB962C8B-B14F-4D97-AF65-F5344CB8AC3E}">
        <p14:creationId xmlns:p14="http://schemas.microsoft.com/office/powerpoint/2010/main" val="8555534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Вертикальный свиток 3"/>
          <p:cNvSpPr/>
          <p:nvPr/>
        </p:nvSpPr>
        <p:spPr>
          <a:xfrm>
            <a:off x="611560" y="1124744"/>
            <a:ext cx="7992888" cy="4824536"/>
          </a:xfrm>
          <a:prstGeom prst="verticalScroll">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Меншік</a:t>
            </a:r>
            <a:r>
              <a:rPr lang="ru-RU" dirty="0" smtClean="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құқығы</a:t>
            </a:r>
            <a:r>
              <a:rPr lang="ru-RU" dirty="0">
                <a:solidFill>
                  <a:schemeClr val="bg1"/>
                </a:solidFill>
                <a:latin typeface="Times New Roman" pitchFamily="18" charset="0"/>
                <a:cs typeface="Times New Roman" pitchFamily="18" charset="0"/>
              </a:rPr>
              <a:t> – </a:t>
            </a:r>
            <a:r>
              <a:rPr lang="ru-RU" dirty="0" err="1">
                <a:solidFill>
                  <a:schemeClr val="bg1"/>
                </a:solidFill>
                <a:latin typeface="Times New Roman" pitchFamily="18" charset="0"/>
                <a:cs typeface="Times New Roman" pitchFamily="18" charset="0"/>
              </a:rPr>
              <a:t>неғұрлым</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толық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құқық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Бұл</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меншік</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иесінен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жоғары</a:t>
            </a:r>
            <a:r>
              <a:rPr lang="ru-RU" dirty="0">
                <a:solidFill>
                  <a:schemeClr val="bg1"/>
                </a:solidFill>
                <a:latin typeface="Times New Roman" pitchFamily="18" charset="0"/>
                <a:cs typeface="Times New Roman" pitchFamily="18" charset="0"/>
              </a:rPr>
              <a:t> тек </a:t>
            </a:r>
            <a:r>
              <a:rPr lang="ru-RU" dirty="0" err="1">
                <a:solidFill>
                  <a:schemeClr val="bg1"/>
                </a:solidFill>
                <a:latin typeface="Times New Roman" pitchFamily="18" charset="0"/>
                <a:cs typeface="Times New Roman" pitchFamily="18" charset="0"/>
              </a:rPr>
              <a:t>заң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ырқы</a:t>
            </a:r>
            <a:r>
              <a:rPr lang="ru-RU" dirty="0">
                <a:solidFill>
                  <a:schemeClr val="bg1"/>
                </a:solidFill>
                <a:latin typeface="Times New Roman" pitchFamily="18" charset="0"/>
                <a:cs typeface="Times New Roman" pitchFamily="18" charset="0"/>
              </a:rPr>
              <a:t> мен </a:t>
            </a:r>
            <a:r>
              <a:rPr lang="ru-RU" dirty="0" err="1">
                <a:solidFill>
                  <a:schemeClr val="bg1"/>
                </a:solidFill>
                <a:latin typeface="Times New Roman" pitchFamily="18" charset="0"/>
                <a:cs typeface="Times New Roman" pitchFamily="18" charset="0"/>
              </a:rPr>
              <a:t>оның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қоғамдық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міндеттерінің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ғана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болатындығынан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туындайды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Меншік</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иесі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иемдену</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пайдалану</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және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билік</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ету</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өкілеттігін</a:t>
            </a:r>
            <a:r>
              <a:rPr lang="ru-RU" dirty="0">
                <a:solidFill>
                  <a:schemeClr val="bg1"/>
                </a:solidFill>
                <a:latin typeface="Times New Roman" pitchFamily="18" charset="0"/>
                <a:cs typeface="Times New Roman" pitchFamily="18" charset="0"/>
              </a:rPr>
              <a:t> тек </a:t>
            </a:r>
            <a:r>
              <a:rPr lang="ru-RU" dirty="0" err="1">
                <a:solidFill>
                  <a:schemeClr val="bg1"/>
                </a:solidFill>
                <a:latin typeface="Times New Roman" pitchFamily="18" charset="0"/>
                <a:cs typeface="Times New Roman" pitchFamily="18" charset="0"/>
              </a:rPr>
              <a:t>өз</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қалауы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бойынша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жүзеге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асырады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Сондықтан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меншік</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құқығы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ең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күшті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заттық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құқық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Сонымен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қатар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меншік</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иесі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шарт</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бойынша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өзінің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меншіктік</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өкілеттігін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өзі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шектей</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алады</a:t>
            </a:r>
            <a:r>
              <a:rPr lang="ru-RU" dirty="0">
                <a:solidFill>
                  <a:schemeClr val="bg1"/>
                </a:solidFill>
                <a:latin typeface="Times New Roman" pitchFamily="18" charset="0"/>
                <a:cs typeface="Times New Roman" pitchFamily="18" charset="0"/>
              </a:rPr>
              <a:t>. АК-</a:t>
            </a:r>
            <a:r>
              <a:rPr lang="ru-RU" dirty="0" err="1">
                <a:solidFill>
                  <a:schemeClr val="bg1"/>
                </a:solidFill>
                <a:latin typeface="Times New Roman" pitchFamily="18" charset="0"/>
                <a:cs typeface="Times New Roman" pitchFamily="18" charset="0"/>
              </a:rPr>
              <a:t>ның</a:t>
            </a:r>
            <a:r>
              <a:rPr lang="ru-RU" dirty="0">
                <a:solidFill>
                  <a:schemeClr val="bg1"/>
                </a:solidFill>
                <a:latin typeface="Times New Roman" pitchFamily="18" charset="0"/>
                <a:cs typeface="Times New Roman" pitchFamily="18" charset="0"/>
              </a:rPr>
              <a:t> 188-бабының 3-тармағы «</a:t>
            </a:r>
            <a:r>
              <a:rPr lang="ru-RU" dirty="0" err="1">
                <a:solidFill>
                  <a:schemeClr val="bg1"/>
                </a:solidFill>
                <a:latin typeface="Times New Roman" pitchFamily="18" charset="0"/>
                <a:cs typeface="Times New Roman" pitchFamily="18" charset="0"/>
              </a:rPr>
              <a:t>өз</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қалауы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бойынша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ереже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жуықтау</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анықтама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береді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Мысалы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меншік</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иесі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өзіне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тиесілі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мүлікке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қатысты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өз</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қалауы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бойынша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кез</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келген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әрекет</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жасай</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алады</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яғни</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ол</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мүлікті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басқа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адамның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меншігіне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береді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меншік</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иесі</a:t>
            </a:r>
            <a:r>
              <a:rPr lang="ru-RU" dirty="0">
                <a:solidFill>
                  <a:schemeClr val="bg1"/>
                </a:solidFill>
                <a:latin typeface="Times New Roman" pitchFamily="18" charset="0"/>
                <a:cs typeface="Times New Roman" pitchFamily="18" charset="0"/>
              </a:rPr>
              <a:t> бола </a:t>
            </a:r>
            <a:r>
              <a:rPr lang="ru-RU" dirty="0" err="1">
                <a:solidFill>
                  <a:schemeClr val="bg1"/>
                </a:solidFill>
                <a:latin typeface="Times New Roman" pitchFamily="18" charset="0"/>
                <a:cs typeface="Times New Roman" pitchFamily="18" charset="0"/>
              </a:rPr>
              <a:t>тұрып</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өзінің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мүлікті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иемдену</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пайдалану</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және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оған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билік</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ету</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өкілеттігін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береді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мүлікті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кепілге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береді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және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оған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басқа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тәсілдермен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ауыртпашылық</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түсіреді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оған</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басқадай</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түрде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билік</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жасайды</a:t>
            </a:r>
            <a:r>
              <a:rPr lang="ru-RU" dirty="0">
                <a:solidFill>
                  <a:schemeClr val="bg1"/>
                </a:solidFill>
                <a:latin typeface="Times New Roman" pitchFamily="18" charset="0"/>
                <a:cs typeface="Times New Roman" pitchFamily="18" charset="0"/>
              </a:rPr>
              <a:t>.</a:t>
            </a: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marL="514350" indent="-514350">
              <a:buClr>
                <a:schemeClr val="bg1"/>
              </a:buClr>
              <a:buFont typeface="Wingdings" pitchFamily="2" charset="2"/>
              <a:buChar char="v"/>
            </a:pPr>
            <a:r>
              <a:rPr lang="ru-RU" dirty="0" smtClean="0">
                <a:solidFill>
                  <a:schemeClr val="bg1"/>
                </a:solidFill>
              </a:rPr>
              <a:t>↑ </a:t>
            </a:r>
            <a:r>
              <a:rPr lang="ru-RU" dirty="0" err="1" smtClean="0">
                <a:solidFill>
                  <a:schemeClr val="bg1"/>
                </a:solidFill>
              </a:rPr>
              <a:t>Құқықтану</a:t>
            </a:r>
            <a:r>
              <a:rPr lang="ru-RU" dirty="0" smtClean="0">
                <a:solidFill>
                  <a:schemeClr val="bg1"/>
                </a:solidFill>
              </a:rPr>
              <a:t>:/ </a:t>
            </a:r>
            <a:r>
              <a:rPr lang="ru-RU" dirty="0" err="1">
                <a:solidFill>
                  <a:schemeClr val="bg1"/>
                </a:solidFill>
              </a:rPr>
              <a:t>А.Ибраева</a:t>
            </a:r>
            <a:r>
              <a:rPr lang="ru-RU" dirty="0">
                <a:solidFill>
                  <a:schemeClr val="bg1"/>
                </a:solidFill>
              </a:rPr>
              <a:t>, </a:t>
            </a:r>
            <a:r>
              <a:rPr lang="ru-RU" dirty="0" err="1">
                <a:solidFill>
                  <a:schemeClr val="bg1"/>
                </a:solidFill>
              </a:rPr>
              <a:t>Б.Қуандыков</a:t>
            </a:r>
            <a:r>
              <a:rPr lang="ru-RU" dirty="0">
                <a:solidFill>
                  <a:schemeClr val="bg1"/>
                </a:solidFill>
              </a:rPr>
              <a:t>, </a:t>
            </a:r>
            <a:r>
              <a:rPr lang="ru-RU" dirty="0" err="1">
                <a:solidFill>
                  <a:schemeClr val="bg1"/>
                </a:solidFill>
              </a:rPr>
              <a:t>Ш.Маликова</a:t>
            </a:r>
            <a:r>
              <a:rPr lang="ru-RU" dirty="0">
                <a:solidFill>
                  <a:schemeClr val="bg1"/>
                </a:solidFill>
              </a:rPr>
              <a:t>, </a:t>
            </a:r>
            <a:r>
              <a:rPr lang="ru-RU" dirty="0" err="1">
                <a:solidFill>
                  <a:schemeClr val="bg1"/>
                </a:solidFill>
              </a:rPr>
              <a:t>С.Есетова</a:t>
            </a:r>
            <a:r>
              <a:rPr lang="ru-RU" dirty="0">
                <a:solidFill>
                  <a:schemeClr val="bg1"/>
                </a:solidFill>
              </a:rPr>
              <a:t>. — Алматы: «</a:t>
            </a:r>
            <a:r>
              <a:rPr lang="ru-RU" dirty="0" err="1">
                <a:solidFill>
                  <a:schemeClr val="bg1"/>
                </a:solidFill>
              </a:rPr>
              <a:t>Мектеп</a:t>
            </a:r>
            <a:r>
              <a:rPr lang="ru-RU" dirty="0">
                <a:solidFill>
                  <a:schemeClr val="bg1"/>
                </a:solidFill>
              </a:rPr>
              <a:t>» </a:t>
            </a:r>
            <a:r>
              <a:rPr lang="ru-RU" dirty="0" err="1">
                <a:solidFill>
                  <a:schemeClr val="bg1"/>
                </a:solidFill>
              </a:rPr>
              <a:t>баспасы</a:t>
            </a:r>
            <a:r>
              <a:rPr lang="ru-RU" dirty="0">
                <a:solidFill>
                  <a:schemeClr val="bg1"/>
                </a:solidFill>
              </a:rPr>
              <a:t>, 2007. — 192 бет. </a:t>
            </a:r>
            <a:r>
              <a:rPr lang="en-US" dirty="0">
                <a:solidFill>
                  <a:schemeClr val="bg1"/>
                </a:solidFill>
              </a:rPr>
              <a:t>ISBN </a:t>
            </a:r>
            <a:r>
              <a:rPr lang="en-US" dirty="0" smtClean="0">
                <a:solidFill>
                  <a:schemeClr val="bg1"/>
                </a:solidFill>
              </a:rPr>
              <a:t>9965-36-002-2</a:t>
            </a:r>
            <a:r>
              <a:rPr lang="kk-KZ" dirty="0" smtClean="0">
                <a:solidFill>
                  <a:schemeClr val="bg1"/>
                </a:solidFill>
              </a:rPr>
              <a:t>;</a:t>
            </a:r>
          </a:p>
          <a:p>
            <a:pPr marL="514350" indent="-514350">
              <a:buClr>
                <a:schemeClr val="bg1"/>
              </a:buClr>
              <a:buFont typeface="Wingdings" pitchFamily="2" charset="2"/>
              <a:buChar char="v"/>
            </a:pPr>
            <a:r>
              <a:rPr lang="ru-RU" dirty="0">
                <a:solidFill>
                  <a:schemeClr val="bg1"/>
                </a:solidFill>
              </a:rPr>
              <a:t>↑ </a:t>
            </a:r>
            <a:r>
              <a:rPr lang="ru-RU" dirty="0" err="1">
                <a:solidFill>
                  <a:schemeClr val="bg1"/>
                </a:solidFill>
              </a:rPr>
              <a:t>Орысша-қазакша</a:t>
            </a:r>
            <a:r>
              <a:rPr lang="ru-RU" dirty="0">
                <a:solidFill>
                  <a:schemeClr val="bg1"/>
                </a:solidFill>
              </a:rPr>
              <a:t> </a:t>
            </a:r>
            <a:r>
              <a:rPr lang="ru-RU" dirty="0" err="1">
                <a:solidFill>
                  <a:schemeClr val="bg1"/>
                </a:solidFill>
              </a:rPr>
              <a:t>заңдык</a:t>
            </a:r>
            <a:r>
              <a:rPr lang="ru-RU" dirty="0">
                <a:solidFill>
                  <a:schemeClr val="bg1"/>
                </a:solidFill>
              </a:rPr>
              <a:t> </a:t>
            </a:r>
            <a:r>
              <a:rPr lang="ru-RU" dirty="0" err="1">
                <a:solidFill>
                  <a:schemeClr val="bg1"/>
                </a:solidFill>
              </a:rPr>
              <a:t>түсіндірме</a:t>
            </a:r>
            <a:r>
              <a:rPr lang="ru-RU" dirty="0">
                <a:solidFill>
                  <a:schemeClr val="bg1"/>
                </a:solidFill>
              </a:rPr>
              <a:t> </a:t>
            </a:r>
            <a:r>
              <a:rPr lang="ru-RU" dirty="0" err="1">
                <a:solidFill>
                  <a:schemeClr val="bg1"/>
                </a:solidFill>
              </a:rPr>
              <a:t>сөздік-анық</a:t>
            </a:r>
            <a:r>
              <a:rPr lang="ru-RU" dirty="0">
                <a:solidFill>
                  <a:schemeClr val="bg1"/>
                </a:solidFill>
              </a:rPr>
              <a:t> </a:t>
            </a:r>
            <a:r>
              <a:rPr lang="ru-RU" dirty="0" err="1">
                <a:solidFill>
                  <a:schemeClr val="bg1"/>
                </a:solidFill>
              </a:rPr>
              <a:t>тамалық</a:t>
            </a:r>
            <a:r>
              <a:rPr lang="ru-RU" dirty="0">
                <a:solidFill>
                  <a:schemeClr val="bg1"/>
                </a:solidFill>
              </a:rPr>
              <a:t>. - Алматы: </a:t>
            </a:r>
            <a:r>
              <a:rPr lang="ru-RU" dirty="0" err="1">
                <a:solidFill>
                  <a:schemeClr val="bg1"/>
                </a:solidFill>
              </a:rPr>
              <a:t>Жеті</a:t>
            </a:r>
            <a:r>
              <a:rPr lang="ru-RU" dirty="0">
                <a:solidFill>
                  <a:schemeClr val="bg1"/>
                </a:solidFill>
              </a:rPr>
              <a:t> </a:t>
            </a:r>
            <a:r>
              <a:rPr lang="ru-RU" dirty="0" err="1">
                <a:solidFill>
                  <a:schemeClr val="bg1"/>
                </a:solidFill>
              </a:rPr>
              <a:t>жарғы</a:t>
            </a:r>
            <a:r>
              <a:rPr lang="ru-RU" dirty="0">
                <a:solidFill>
                  <a:schemeClr val="bg1"/>
                </a:solidFill>
              </a:rPr>
              <a:t>, 2008. </a:t>
            </a:r>
            <a:r>
              <a:rPr lang="en-US" dirty="0">
                <a:solidFill>
                  <a:schemeClr val="bg1"/>
                </a:solidFill>
              </a:rPr>
              <a:t>ISBN </a:t>
            </a:r>
            <a:r>
              <a:rPr lang="en-US" dirty="0" smtClean="0">
                <a:solidFill>
                  <a:schemeClr val="bg1"/>
                </a:solidFill>
              </a:rPr>
              <a:t>9965-11-274-6</a:t>
            </a:r>
            <a:r>
              <a:rPr lang="kk-KZ" dirty="0" smtClean="0">
                <a:solidFill>
                  <a:schemeClr val="bg1"/>
                </a:solidFill>
              </a:rPr>
              <a:t>;</a:t>
            </a:r>
          </a:p>
          <a:p>
            <a:pPr marL="514350" indent="-514350">
              <a:buClr>
                <a:schemeClr val="bg1"/>
              </a:buClr>
              <a:buFont typeface="Wingdings" pitchFamily="2" charset="2"/>
              <a:buChar char="v"/>
            </a:pPr>
            <a:r>
              <a:rPr lang="en-US" dirty="0" smtClean="0">
                <a:solidFill>
                  <a:schemeClr val="bg1"/>
                </a:solidFill>
              </a:rPr>
              <a:t>www.google.ru</a:t>
            </a:r>
            <a:endParaRPr lang="kk-KZ" dirty="0" smtClean="0">
              <a:solidFill>
                <a:schemeClr val="bg1"/>
              </a:solidFill>
            </a:endParaRPr>
          </a:p>
          <a:p>
            <a:pPr marL="514350" indent="-514350">
              <a:buClr>
                <a:schemeClr val="bg1"/>
              </a:buClr>
              <a:buFont typeface="Wingdings" pitchFamily="2" charset="2"/>
              <a:buChar char="v"/>
            </a:pPr>
            <a:endParaRPr lang="kk-KZ" dirty="0" smtClean="0">
              <a:solidFill>
                <a:schemeClr val="bg1"/>
              </a:solidFill>
            </a:endParaRPr>
          </a:p>
        </p:txBody>
      </p:sp>
      <p:sp>
        <p:nvSpPr>
          <p:cNvPr id="3" name="Заголовок 2"/>
          <p:cNvSpPr>
            <a:spLocks noGrp="1"/>
          </p:cNvSpPr>
          <p:nvPr>
            <p:ph type="title"/>
          </p:nvPr>
        </p:nvSpPr>
        <p:spPr>
          <a:xfrm>
            <a:off x="457200" y="152400"/>
            <a:ext cx="8229600" cy="1044352"/>
          </a:xfrm>
        </p:spPr>
        <p:txBody>
          <a:bodyPr>
            <a:scene3d>
              <a:camera prst="orthographicFront"/>
              <a:lightRig rig="soft" dir="t">
                <a:rot lat="0" lon="0" rev="10800000"/>
              </a:lightRig>
            </a:scene3d>
            <a:sp3d>
              <a:bevelT w="27940" h="12700"/>
              <a:contourClr>
                <a:srgbClr val="DDDDDD"/>
              </a:contourClr>
            </a:sp3d>
          </a:bodyPr>
          <a:lstStyle/>
          <a:p>
            <a:r>
              <a:rPr lang="en-US" b="1" spc="150" dirty="0" smtClean="0">
                <a:ln w="11430"/>
                <a:solidFill>
                  <a:srgbClr val="F8F8F8"/>
                </a:solidFill>
                <a:effectLst>
                  <a:outerShdw blurRad="25400" algn="tl" rotWithShape="0">
                    <a:srgbClr val="000000">
                      <a:alpha val="43000"/>
                    </a:srgbClr>
                  </a:outerShdw>
                </a:effectLst>
              </a:rPr>
              <a:t>        </a:t>
            </a:r>
            <a:r>
              <a:rPr lang="kk-KZ" b="1" spc="150" dirty="0" smtClean="0">
                <a:ln w="11430"/>
                <a:solidFill>
                  <a:srgbClr val="F8F8F8"/>
                </a:solidFill>
                <a:effectLst>
                  <a:outerShdw blurRad="25400" algn="tl" rotWithShape="0">
                    <a:srgbClr val="000000">
                      <a:alpha val="43000"/>
                    </a:srgbClr>
                  </a:outerShdw>
                </a:effectLst>
              </a:rPr>
              <a:t>Пайдаланылған әдебиет</a:t>
            </a:r>
            <a:endParaRPr lang="ru-RU"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2701217757"/>
      </p:ext>
    </p:extLst>
  </p:cSld>
  <p:clrMapOvr>
    <a:masterClrMapping/>
  </p:clrMapOvr>
  <p:transition spd="slow">
    <p:strips/>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TotalTime>
  <Words>878</Words>
  <Application>Microsoft Office PowerPoint</Application>
  <PresentationFormat>Экран (4:3)</PresentationFormat>
  <Paragraphs>52</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                    Меншік құқығы</vt:lpstr>
      <vt:lpstr>Презентация PowerPoint</vt:lpstr>
      <vt:lpstr>Меншік және меншік құқығы туралы ұғым</vt:lpstr>
      <vt:lpstr>              Меншік құқығы </vt:lpstr>
      <vt:lpstr>Презентация PowerPoint</vt:lpstr>
      <vt:lpstr>Меншік түрлері</vt:lpstr>
      <vt:lpstr>Презентация PowerPoint</vt:lpstr>
      <vt:lpstr>Меншік құқығын иемдену тәртібі</vt:lpstr>
      <vt:lpstr>Презентация PowerPoint</vt:lpstr>
      <vt:lpstr>Презентация PowerPoint</vt:lpstr>
      <vt:lpstr>Мемлекеттік меншік құқығы</vt:lpstr>
      <vt:lpstr>Презентация PowerPoint</vt:lpstr>
      <vt:lpstr>        Пайдаланылған әдебиет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Меншік құқығы</dc:title>
  <dc:creator>Erkezhan Bolatbekkyzy</dc:creator>
  <cp:lastModifiedBy>Сауле</cp:lastModifiedBy>
  <cp:revision>4</cp:revision>
  <dcterms:modified xsi:type="dcterms:W3CDTF">2014-12-12T00:36:40Z</dcterms:modified>
</cp:coreProperties>
</file>